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10.xml" ContentType="application/vnd.openxmlformats-officedocument.presentationml.notesSlide+xml"/>
  <Override PartName="/ppt/charts/chart8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9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72" r:id="rId8"/>
    <p:sldId id="263" r:id="rId9"/>
    <p:sldId id="264" r:id="rId10"/>
    <p:sldId id="265" r:id="rId11"/>
    <p:sldId id="267" r:id="rId12"/>
    <p:sldId id="274" r:id="rId13"/>
    <p:sldId id="273" r:id="rId14"/>
    <p:sldId id="271" r:id="rId1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3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3A2A"/>
    <a:srgbClr val="2C5F2D"/>
    <a:srgbClr val="5A9E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43" autoAdjust="0"/>
    <p:restoredTop sz="94610"/>
  </p:normalViewPr>
  <p:slideViewPr>
    <p:cSldViewPr snapToGrid="0" snapToObjects="1">
      <p:cViewPr varScale="1">
        <p:scale>
          <a:sx n="141" d="100"/>
          <a:sy n="141" d="100"/>
        </p:scale>
        <p:origin x="408" y="120"/>
      </p:cViewPr>
      <p:guideLst>
        <p:guide orient="horz" pos="1643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c:style val="2"/>
  <c:chart>
    <c:title>
      <c:tx>
        <c:rich>
          <a:bodyPr/>
          <a:lstStyle/>
          <a:p>
            <a:pPr>
              <a:defRPr baseline="0">
                <a:solidFill>
                  <a:srgbClr val="1A3A2A"/>
                </a:solidFill>
              </a:defRPr>
            </a:pPr>
            <a:r>
              <a:rPr lang="en-US" baseline="0" noProof="0" dirty="0">
                <a:solidFill>
                  <a:srgbClr val="1A3A2A"/>
                </a:solidFill>
              </a:rPr>
              <a:t>Average </a:t>
            </a:r>
            <a:r>
              <a:rPr lang="en-US" u="sng" baseline="0" noProof="0" dirty="0">
                <a:solidFill>
                  <a:srgbClr val="1A3A2A"/>
                </a:solidFill>
              </a:rPr>
              <a:t>arable</a:t>
            </a:r>
            <a:r>
              <a:rPr lang="en-US" baseline="0" noProof="0" dirty="0">
                <a:solidFill>
                  <a:srgbClr val="1A3A2A"/>
                </a:solidFill>
              </a:rPr>
              <a:t> land price </a:t>
            </a:r>
            <a:r>
              <a:rPr lang="ru-RU" baseline="0" dirty="0">
                <a:solidFill>
                  <a:srgbClr val="1A3A2A"/>
                </a:solidFill>
              </a:rPr>
              <a:t>(€/</a:t>
            </a:r>
            <a:r>
              <a:rPr lang="en-GB" baseline="0" noProof="0" dirty="0">
                <a:solidFill>
                  <a:srgbClr val="1A3A2A"/>
                </a:solidFill>
              </a:rPr>
              <a:t>ha</a:t>
            </a:r>
            <a:r>
              <a:rPr lang="ru-RU" baseline="0" dirty="0">
                <a:solidFill>
                  <a:srgbClr val="1A3A2A"/>
                </a:solidFill>
              </a:rPr>
              <a:t>,</a:t>
            </a:r>
            <a:r>
              <a:rPr lang="en-US" baseline="0" dirty="0">
                <a:solidFill>
                  <a:srgbClr val="1A3A2A"/>
                </a:solidFill>
              </a:rPr>
              <a:t> EUROSTAT</a:t>
            </a:r>
            <a:r>
              <a:rPr lang="ru-RU" baseline="0" dirty="0">
                <a:solidFill>
                  <a:srgbClr val="1A3A2A"/>
                </a:solidFill>
              </a:rPr>
              <a:t> 2024)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Price EUR/ha</c:v>
                </c:pt>
              </c:strCache>
            </c:strRef>
          </c:tx>
          <c:spPr>
            <a:solidFill>
              <a:srgbClr val="2C5F2D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47CC-47F8-9BA1-E7FEA8E3777A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47CC-47F8-9BA1-E7FEA8E3777A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47CC-47F8-9BA1-E7FEA8E3777A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47CC-47F8-9BA1-E7FEA8E3777A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47CC-47F8-9BA1-E7FEA8E3777A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B-47CC-47F8-9BA1-E7FEA8E3777A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D-47CC-47F8-9BA1-E7FEA8E3777A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F-47CC-47F8-9BA1-E7FEA8E3777A}"/>
              </c:ext>
            </c:extLst>
          </c:dPt>
          <c:dPt>
            <c:idx val="13"/>
            <c:invertIfNegative val="0"/>
            <c:bubble3D val="0"/>
            <c:spPr>
              <a:solidFill>
                <a:srgbClr val="5A9E3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3-47CC-47F8-9BA1-E7FEA8E3777A}"/>
              </c:ext>
            </c:extLst>
          </c:dPt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Sheet1!$A$2:$A$15</c:f>
              <c:strCache>
                <c:ptCount val="14"/>
                <c:pt idx="0">
                  <c:v>Netherlands</c:v>
                </c:pt>
                <c:pt idx="1">
                  <c:v>Portugal</c:v>
                </c:pt>
                <c:pt idx="2">
                  <c:v>Ireland</c:v>
                </c:pt>
                <c:pt idx="3">
                  <c:v>Luxemburg</c:v>
                </c:pt>
                <c:pt idx="4">
                  <c:v>Austria</c:v>
                </c:pt>
                <c:pt idx="5">
                  <c:v>Slovenia</c:v>
                </c:pt>
                <c:pt idx="6">
                  <c:v>Denmark</c:v>
                </c:pt>
                <c:pt idx="7">
                  <c:v>Poland</c:v>
                </c:pt>
                <c:pt idx="8">
                  <c:v>Czech Republic</c:v>
                </c:pt>
                <c:pt idx="9">
                  <c:v>Greece</c:v>
                </c:pt>
                <c:pt idx="10">
                  <c:v>Spain</c:v>
                </c:pt>
                <c:pt idx="11">
                  <c:v>Sweden</c:v>
                </c:pt>
                <c:pt idx="12">
                  <c:v>Romania</c:v>
                </c:pt>
                <c:pt idx="13">
                  <c:v>Bulgaria*</c:v>
                </c:pt>
              </c:strCache>
            </c:strRef>
          </c:cat>
          <c:val>
            <c:numRef>
              <c:f>Sheet1!$B$2:$B$15</c:f>
              <c:numCache>
                <c:formatCode>#,##0</c:formatCode>
                <c:ptCount val="14"/>
                <c:pt idx="0">
                  <c:v>96608</c:v>
                </c:pt>
                <c:pt idx="1">
                  <c:v>76556</c:v>
                </c:pt>
                <c:pt idx="2">
                  <c:v>50375</c:v>
                </c:pt>
                <c:pt idx="3">
                  <c:v>48180</c:v>
                </c:pt>
                <c:pt idx="4">
                  <c:v>37600</c:v>
                </c:pt>
                <c:pt idx="5">
                  <c:v>28348</c:v>
                </c:pt>
                <c:pt idx="6">
                  <c:v>22468</c:v>
                </c:pt>
                <c:pt idx="7">
                  <c:v>16118</c:v>
                </c:pt>
                <c:pt idx="8">
                  <c:v>14835</c:v>
                </c:pt>
                <c:pt idx="9">
                  <c:v>14312</c:v>
                </c:pt>
                <c:pt idx="10">
                  <c:v>12778</c:v>
                </c:pt>
                <c:pt idx="11">
                  <c:v>10706</c:v>
                </c:pt>
                <c:pt idx="12">
                  <c:v>8700</c:v>
                </c:pt>
                <c:pt idx="13">
                  <c:v>8426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47CC-47F8-9BA1-E7FEA8E3777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8EEF2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>
      <a:noFill/>
    </a:ln>
    <a:effectLst/>
  </c:spPr>
  <c:txPr>
    <a:bodyPr/>
    <a:lstStyle/>
    <a:p>
      <a:pPr>
        <a:defRPr baseline="0">
          <a:latin typeface="Calibri" panose="020F0502020204030204" pitchFamily="34" charset="0"/>
        </a:defRPr>
      </a:pPr>
      <a:endParaRPr lang="bg-BG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c:style val="2"/>
  <c:chart>
    <c:title>
      <c:tx>
        <c:rich>
          <a:bodyPr/>
          <a:lstStyle/>
          <a:p>
            <a:pPr>
              <a:defRPr baseline="0">
                <a:solidFill>
                  <a:srgbClr val="1A3A2A"/>
                </a:solidFill>
              </a:defRPr>
            </a:pPr>
            <a:r>
              <a:rPr lang="en-US" baseline="0" noProof="0" dirty="0">
                <a:solidFill>
                  <a:srgbClr val="1A3A2A"/>
                </a:solidFill>
              </a:rPr>
              <a:t>Average price of </a:t>
            </a:r>
            <a:r>
              <a:rPr lang="en-US" u="sng" baseline="0" noProof="0" dirty="0">
                <a:solidFill>
                  <a:srgbClr val="1A3A2A"/>
                </a:solidFill>
              </a:rPr>
              <a:t>arable and non-arable </a:t>
            </a:r>
            <a:r>
              <a:rPr lang="en-US" baseline="0" noProof="0" dirty="0">
                <a:solidFill>
                  <a:srgbClr val="1A3A2A"/>
                </a:solidFill>
              </a:rPr>
              <a:t>land in Bulgaria </a:t>
            </a:r>
            <a:r>
              <a:rPr lang="ru-RU" baseline="0" dirty="0">
                <a:solidFill>
                  <a:srgbClr val="1A3A2A"/>
                </a:solidFill>
              </a:rPr>
              <a:t>(€/</a:t>
            </a:r>
            <a:r>
              <a:rPr lang="en-US" baseline="0" noProof="0" dirty="0">
                <a:solidFill>
                  <a:srgbClr val="1A3A2A"/>
                </a:solidFill>
              </a:rPr>
              <a:t>decare</a:t>
            </a:r>
            <a:r>
              <a:rPr lang="ru-RU" baseline="0" dirty="0">
                <a:solidFill>
                  <a:srgbClr val="1A3A2A"/>
                </a:solidFill>
              </a:rPr>
              <a:t>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Average Price €/da</c:v>
                </c:pt>
              </c:strCache>
            </c:strRef>
          </c:tx>
          <c:spPr>
            <a:solidFill>
              <a:srgbClr val="2C5F2D"/>
            </a:solidFill>
            <a:effectLst/>
          </c:spPr>
          <c:invertIfNegative val="0"/>
          <c:dLbls>
            <c:dLbl>
              <c:idx val="9"/>
              <c:tx>
                <c:rich>
                  <a:bodyPr/>
                  <a:lstStyle/>
                  <a:p>
                    <a:r>
                      <a:rPr lang="en-US" dirty="0"/>
                      <a:t>750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EAFA-4893-B4F5-5E2D572CBD42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  <c:pt idx="9">
                  <c:v>2025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389.1</c:v>
                </c:pt>
                <c:pt idx="1">
                  <c:v>445.8</c:v>
                </c:pt>
                <c:pt idx="2">
                  <c:v>481.1</c:v>
                </c:pt>
                <c:pt idx="3">
                  <c:v>484.7</c:v>
                </c:pt>
                <c:pt idx="4">
                  <c:v>486.7</c:v>
                </c:pt>
                <c:pt idx="5">
                  <c:v>565.5</c:v>
                </c:pt>
                <c:pt idx="6">
                  <c:v>667.2</c:v>
                </c:pt>
                <c:pt idx="7">
                  <c:v>739.8</c:v>
                </c:pt>
                <c:pt idx="8">
                  <c:v>772.1</c:v>
                </c:pt>
                <c:pt idx="9">
                  <c:v>750.1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56-4988-910E-FDADBD663D5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8EEF2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>
      <a:noFill/>
    </a:ln>
    <a:effectLst/>
  </c:spPr>
  <c:txPr>
    <a:bodyPr/>
    <a:lstStyle/>
    <a:p>
      <a:pPr>
        <a:defRPr baseline="0">
          <a:latin typeface="Calibri" panose="020F0502020204030204" pitchFamily="34" charset="0"/>
        </a:defRPr>
      </a:pPr>
      <a:endParaRPr lang="bg-BG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c:style val="2"/>
  <c:chart>
    <c:title>
      <c:tx>
        <c:rich>
          <a:bodyPr/>
          <a:lstStyle/>
          <a:p>
            <a:pPr>
              <a:defRPr baseline="0">
                <a:solidFill>
                  <a:srgbClr val="1A3A2A"/>
                </a:solidFill>
              </a:defRPr>
            </a:pPr>
            <a:r>
              <a:rPr lang="bg-BG" baseline="0" dirty="0">
                <a:solidFill>
                  <a:srgbClr val="1A3A2A"/>
                </a:solidFill>
              </a:rPr>
              <a:t>Annual Price Change (%)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Price change %</c:v>
                </c:pt>
              </c:strCache>
            </c:strRef>
          </c:tx>
          <c:spPr>
            <a:ln w="31750" cap="flat">
              <a:solidFill>
                <a:srgbClr val="5A9E3A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5A9E3A"/>
              </a:solidFill>
              <a:ln w="9525" cap="flat">
                <a:solidFill>
                  <a:srgbClr val="5A9E3A"/>
                </a:solidFill>
                <a:prstDash val="solid"/>
                <a:round/>
              </a:ln>
              <a:effectLst/>
            </c:spPr>
          </c:marker>
          <c:dLbls>
            <c:dLbl>
              <c:idx val="9"/>
              <c:tx>
                <c:rich>
                  <a:bodyPr/>
                  <a:lstStyle/>
                  <a:p>
                    <a:r>
                      <a:rPr lang="en-US" dirty="0"/>
                      <a:t>-3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5BC1-4FE7-969F-1245A352CA25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  <c:pt idx="9">
                  <c:v>2025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4</c:v>
                </c:pt>
                <c:pt idx="1">
                  <c:v>15</c:v>
                </c:pt>
                <c:pt idx="2">
                  <c:v>8</c:v>
                </c:pt>
                <c:pt idx="3">
                  <c:v>1</c:v>
                </c:pt>
                <c:pt idx="4">
                  <c:v>0</c:v>
                </c:pt>
                <c:pt idx="5">
                  <c:v>16</c:v>
                </c:pt>
                <c:pt idx="6">
                  <c:v>18</c:v>
                </c:pt>
                <c:pt idx="7">
                  <c:v>11</c:v>
                </c:pt>
                <c:pt idx="8">
                  <c:v>4</c:v>
                </c:pt>
                <c:pt idx="9">
                  <c:v>-3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3F73-4681-97BF-9529E7CA0D1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8EEF2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>
      <a:noFill/>
    </a:ln>
    <a:effectLst/>
  </c:spPr>
  <c:txPr>
    <a:bodyPr/>
    <a:lstStyle/>
    <a:p>
      <a:pPr>
        <a:defRPr baseline="0">
          <a:latin typeface="Calibri" panose="020F0502020204030204" pitchFamily="34" charset="0"/>
        </a:defRPr>
      </a:pPr>
      <a:endParaRPr lang="bg-BG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c:style val="2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Дял %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C5F2D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56FC-4655-BD04-C0E0480C8151}"/>
              </c:ext>
            </c:extLst>
          </c:dPt>
          <c:dPt>
            <c:idx val="1"/>
            <c:bubble3D val="0"/>
            <c:spPr>
              <a:solidFill>
                <a:srgbClr val="5A9E3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56FC-4655-BD04-C0E0480C8151}"/>
              </c:ext>
            </c:extLst>
          </c:dPt>
          <c:dPt>
            <c:idx val="2"/>
            <c:bubble3D val="0"/>
            <c:spPr>
              <a:solidFill>
                <a:srgbClr val="D4A017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56FC-4655-BD04-C0E0480C8151}"/>
              </c:ext>
            </c:extLst>
          </c:dPt>
          <c:dPt>
            <c:idx val="3"/>
            <c:bubble3D val="0"/>
            <c:spPr>
              <a:solidFill>
                <a:srgbClr val="97BC62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56FC-4655-BD04-C0E0480C8151}"/>
              </c:ext>
            </c:extLst>
          </c:dPt>
          <c:dLbls>
            <c:dLbl>
              <c:idx val="0"/>
              <c:layout>
                <c:manualLayout>
                  <c:x val="-0.10263706620005833"/>
                  <c:y val="5.0995734908136484E-2"/>
                </c:manualLayout>
              </c:layout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1A3A2A"/>
                      </a:solidFill>
                      <a:latin typeface="Arial"/>
                    </a:defRPr>
                  </a:pPr>
                  <a:endParaRPr lang="bg-BG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6FC-4655-BD04-C0E0480C8151}"/>
                </c:ext>
              </c:extLst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1A3A2A"/>
                      </a:solidFill>
                      <a:latin typeface="Arial"/>
                    </a:defRPr>
                  </a:pPr>
                  <a:endParaRPr lang="bg-BG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6FC-4655-BD04-C0E0480C8151}"/>
                </c:ext>
              </c:extLst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1A3A2A"/>
                      </a:solidFill>
                      <a:latin typeface="Arial"/>
                    </a:defRPr>
                  </a:pPr>
                  <a:endParaRPr lang="bg-BG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6FC-4655-BD04-C0E0480C8151}"/>
                </c:ext>
              </c:extLst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1A3A2A"/>
                      </a:solidFill>
                      <a:latin typeface="Arial"/>
                    </a:defRPr>
                  </a:pPr>
                  <a:endParaRPr lang="bg-BG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6FC-4655-BD04-C0E0480C8151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0" i="0" u="none" strike="noStrike" baseline="0">
                    <a:solidFill>
                      <a:srgbClr val="1A3A2A"/>
                    </a:solidFill>
                    <a:latin typeface="Arial"/>
                  </a:defRPr>
                </a:pPr>
                <a:endParaRPr lang="bg-BG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Karoll Group - 32.79%</c:v>
                </c:pt>
                <c:pt idx="1">
                  <c:v>Universal Pension Fund UBB - 6.93%</c:v>
                </c:pt>
                <c:pt idx="2">
                  <c:v>Free float - 60.27%</c:v>
                </c:pt>
              </c:strCache>
            </c:strRef>
          </c:cat>
          <c:val>
            <c:numRef>
              <c:f>Sheet1!$B$2:$B$4</c:f>
              <c:numCache>
                <c:formatCode>0.00%</c:formatCode>
                <c:ptCount val="3"/>
                <c:pt idx="0">
                  <c:v>0.32790000000000002</c:v>
                </c:pt>
                <c:pt idx="1">
                  <c:v>6.93E-2</c:v>
                </c:pt>
                <c:pt idx="2">
                  <c:v>0.60270000000000001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6FC-4655-BD04-C0E0480C81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/>
          </a:pPr>
          <a:endParaRPr lang="bg-BG"/>
        </a:p>
      </c:txPr>
    </c:legend>
    <c:plotVisOnly val="1"/>
    <c:dispBlanksAs val="span"/>
    <c:showDLblsOverMax val="1"/>
  </c:chart>
  <c:spPr>
    <a:solidFill>
      <a:srgbClr val="F4F7EE"/>
    </a:solidFill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c:style val="2"/>
  <c:chart>
    <c:title>
      <c:tx>
        <c:rich>
          <a:bodyPr/>
          <a:lstStyle/>
          <a:p>
            <a:pPr>
              <a:defRPr baseline="0">
                <a:solidFill>
                  <a:srgbClr val="1A3A2A"/>
                </a:solidFill>
              </a:defRPr>
            </a:pPr>
            <a:r>
              <a:rPr lang="en-GB" baseline="0" noProof="0" dirty="0">
                <a:solidFill>
                  <a:srgbClr val="1A3A2A"/>
                </a:solidFill>
              </a:rPr>
              <a:t>Distribution by planning regions</a:t>
            </a:r>
            <a:r>
              <a:rPr lang="ru-RU" baseline="0" dirty="0">
                <a:solidFill>
                  <a:srgbClr val="1A3A2A"/>
                </a:solidFill>
              </a:rPr>
              <a:t> (</a:t>
            </a:r>
            <a:r>
              <a:rPr lang="en-US" baseline="0" noProof="0" dirty="0">
                <a:solidFill>
                  <a:srgbClr val="1A3A2A"/>
                </a:solidFill>
              </a:rPr>
              <a:t>decares</a:t>
            </a:r>
            <a:r>
              <a:rPr lang="ru-RU" baseline="0" dirty="0">
                <a:solidFill>
                  <a:srgbClr val="1A3A2A"/>
                </a:solidFill>
              </a:rPr>
              <a:t>)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Декари</c:v>
                </c:pt>
              </c:strCache>
            </c:strRef>
          </c:tx>
          <c:spPr>
            <a:solidFill>
              <a:srgbClr val="2C5F2D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6C69-493A-BA62-20AAAF2C842B}"/>
              </c:ext>
            </c:extLst>
          </c:dPt>
          <c:dPt>
            <c:idx val="1"/>
            <c:invertIfNegative val="0"/>
            <c:bubble3D val="0"/>
            <c:spPr>
              <a:solidFill>
                <a:srgbClr val="3D7A3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6C69-493A-BA62-20AAAF2C842B}"/>
              </c:ext>
            </c:extLst>
          </c:dPt>
          <c:dPt>
            <c:idx val="2"/>
            <c:invertIfNegative val="0"/>
            <c:bubble3D val="0"/>
            <c:spPr>
              <a:solidFill>
                <a:srgbClr val="5A9E3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6C69-493A-BA62-20AAAF2C842B}"/>
              </c:ext>
            </c:extLst>
          </c:dPt>
          <c:dPt>
            <c:idx val="3"/>
            <c:invertIfNegative val="0"/>
            <c:bubble3D val="0"/>
            <c:spPr>
              <a:solidFill>
                <a:srgbClr val="97BC62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6C69-493A-BA62-20AAAF2C842B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6C69-493A-BA62-20AAAF2C842B}"/>
              </c:ext>
            </c:extLst>
          </c:dPt>
          <c:dPt>
            <c:idx val="5"/>
            <c:invertIfNegative val="0"/>
            <c:bubble3D val="0"/>
            <c:spPr>
              <a:solidFill>
                <a:srgbClr val="3D7A3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B-6C69-493A-BA62-20AAAF2C842B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N.-West</c:v>
                </c:pt>
                <c:pt idx="1">
                  <c:v>S.-East</c:v>
                </c:pt>
                <c:pt idx="2">
                  <c:v>S.-Central</c:v>
                </c:pt>
                <c:pt idx="3">
                  <c:v>N.-East</c:v>
                </c:pt>
                <c:pt idx="4">
                  <c:v>N.-Central</c:v>
                </c:pt>
              </c:strCache>
            </c:strRef>
          </c:cat>
          <c:val>
            <c:numRef>
              <c:f>Sheet1!$B$2:$B$6</c:f>
              <c:numCache>
                <c:formatCode>#,##0</c:formatCode>
                <c:ptCount val="5"/>
                <c:pt idx="0">
                  <c:v>69968</c:v>
                </c:pt>
                <c:pt idx="1">
                  <c:v>29744</c:v>
                </c:pt>
                <c:pt idx="2">
                  <c:v>28273</c:v>
                </c:pt>
                <c:pt idx="3">
                  <c:v>25650</c:v>
                </c:pt>
                <c:pt idx="4">
                  <c:v>18664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C69-493A-BA62-20AAAF2C842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8EEF2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>
      <a:noFill/>
    </a:ln>
    <a:effectLst/>
  </c:spPr>
  <c:txPr>
    <a:bodyPr/>
    <a:lstStyle/>
    <a:p>
      <a:pPr>
        <a:defRPr baseline="0">
          <a:latin typeface="Calibri" panose="020F0502020204030204" pitchFamily="34" charset="0"/>
        </a:defRPr>
      </a:pPr>
      <a:endParaRPr lang="bg-BG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c:style val="2"/>
  <c:chart>
    <c:title>
      <c:tx>
        <c:rich>
          <a:bodyPr/>
          <a:lstStyle/>
          <a:p>
            <a:pPr>
              <a:defRPr/>
            </a:pPr>
            <a:r>
              <a:rPr lang="en-US" baseline="0" dirty="0">
                <a:solidFill>
                  <a:srgbClr val="1A3A2A"/>
                </a:solidFill>
              </a:rPr>
              <a:t>Land</a:t>
            </a:r>
            <a:r>
              <a:rPr lang="bg-BG" baseline="0" dirty="0">
                <a:solidFill>
                  <a:srgbClr val="1A3A2A"/>
                </a:solidFill>
              </a:rPr>
              <a:t> </a:t>
            </a:r>
            <a:r>
              <a:rPr lang="en-US" baseline="0" dirty="0">
                <a:solidFill>
                  <a:srgbClr val="1A3A2A"/>
                </a:solidFill>
              </a:rPr>
              <a:t>L</a:t>
            </a:r>
            <a:r>
              <a:rPr lang="en-GB" noProof="0" dirty="0"/>
              <a:t>eased</a:t>
            </a:r>
            <a:r>
              <a:rPr lang="bg-BG" dirty="0"/>
              <a:t> (d</a:t>
            </a:r>
            <a:r>
              <a:rPr lang="en-US" dirty="0"/>
              <a:t>ecares</a:t>
            </a:r>
            <a:r>
              <a:rPr lang="bg-BG" dirty="0"/>
              <a:t>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Da Leased</c:v>
                </c:pt>
              </c:strCache>
            </c:strRef>
          </c:tx>
          <c:spPr>
            <a:solidFill>
              <a:srgbClr val="2C5F2D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310E-4D8E-B79E-22408A0E1ECC}"/>
              </c:ext>
            </c:extLst>
          </c:dPt>
          <c:dPt>
            <c:idx val="1"/>
            <c:invertIfNegative val="0"/>
            <c:bubble3D val="0"/>
            <c:spPr>
              <a:solidFill>
                <a:srgbClr val="3D7A3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310E-4D8E-B79E-22408A0E1ECC}"/>
              </c:ext>
            </c:extLst>
          </c:dPt>
          <c:dPt>
            <c:idx val="2"/>
            <c:invertIfNegative val="0"/>
            <c:bubble3D val="0"/>
            <c:spPr>
              <a:solidFill>
                <a:srgbClr val="5A9E3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310E-4D8E-B79E-22408A0E1ECC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2023-24</c:v>
                </c:pt>
                <c:pt idx="1">
                  <c:v>2024-25</c:v>
                </c:pt>
                <c:pt idx="2">
                  <c:v>2025-26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148987</c:v>
                </c:pt>
                <c:pt idx="1">
                  <c:v>153971</c:v>
                </c:pt>
                <c:pt idx="2">
                  <c:v>150803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10E-4D8E-B79E-22408A0E1EC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8EEF2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>
      <a:noFill/>
    </a:ln>
    <a:effectLst/>
  </c:spPr>
  <c:txPr>
    <a:bodyPr/>
    <a:lstStyle/>
    <a:p>
      <a:pPr>
        <a:defRPr baseline="0">
          <a:latin typeface="Calibri" panose="020F0502020204030204" pitchFamily="34" charset="0"/>
        </a:defRPr>
      </a:pPr>
      <a:endParaRPr lang="bg-BG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c:style val="2"/>
  <c:chart>
    <c:title>
      <c:tx>
        <c:rich>
          <a:bodyPr/>
          <a:lstStyle/>
          <a:p>
            <a:pPr>
              <a:defRPr baseline="0">
                <a:solidFill>
                  <a:srgbClr val="1A3A2A"/>
                </a:solidFill>
              </a:defRPr>
            </a:pPr>
            <a:r>
              <a:rPr lang="bg-BG" baseline="0" dirty="0">
                <a:solidFill>
                  <a:srgbClr val="1A3A2A"/>
                </a:solidFill>
              </a:rPr>
              <a:t>Rental Income (€)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Приходи от ренти (EUR)</c:v>
                </c:pt>
              </c:strCache>
            </c:strRef>
          </c:tx>
          <c:spPr>
            <a:ln w="31750" cap="flat">
              <a:solidFill>
                <a:srgbClr val="5A9E3A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5A9E3A"/>
              </a:solidFill>
              <a:ln w="9525" cap="flat">
                <a:solidFill>
                  <a:srgbClr val="5A9E3A"/>
                </a:solidFill>
                <a:prstDash val="solid"/>
                <a:round/>
              </a:ln>
              <a:effectLst/>
            </c:spPr>
          </c:marker>
          <c:dLbls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2023-24</c:v>
                </c:pt>
                <c:pt idx="1">
                  <c:v>2024-25</c:v>
                </c:pt>
                <c:pt idx="2">
                  <c:v>2025-26</c:v>
                </c:pt>
              </c:strCache>
            </c:strRef>
          </c:cat>
          <c:val>
            <c:numRef>
              <c:f>Sheet1!$B$2:$B$4</c:f>
              <c:numCache>
                <c:formatCode>#,##0</c:formatCode>
                <c:ptCount val="3"/>
                <c:pt idx="0">
                  <c:v>4901018</c:v>
                </c:pt>
                <c:pt idx="1">
                  <c:v>4645393</c:v>
                </c:pt>
                <c:pt idx="2">
                  <c:v>4487652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9D-4803-9BDD-2668CB1DA0F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8EEF2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>
      <a:noFill/>
    </a:ln>
    <a:effectLst/>
  </c:spPr>
  <c:txPr>
    <a:bodyPr/>
    <a:lstStyle/>
    <a:p>
      <a:pPr>
        <a:defRPr baseline="0">
          <a:latin typeface="Calibri" panose="020F0502020204030204" pitchFamily="34" charset="0"/>
        </a:defRPr>
      </a:pPr>
      <a:endParaRPr lang="bg-BG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c:style val="2"/>
  <c:chart>
    <c:title>
      <c:tx>
        <c:rich>
          <a:bodyPr/>
          <a:lstStyle/>
          <a:p>
            <a:pPr>
              <a:defRPr baseline="0">
                <a:solidFill>
                  <a:srgbClr val="1A3A2A"/>
                </a:solidFill>
              </a:defRPr>
            </a:pPr>
            <a:r>
              <a:rPr lang="en-US" baseline="0" noProof="0" dirty="0">
                <a:solidFill>
                  <a:srgbClr val="1A3A2A"/>
                </a:solidFill>
              </a:rPr>
              <a:t>Land Sold by Years </a:t>
            </a:r>
            <a:r>
              <a:rPr lang="ru-RU" baseline="0" dirty="0">
                <a:solidFill>
                  <a:srgbClr val="1A3A2A"/>
                </a:solidFill>
              </a:rPr>
              <a:t>(</a:t>
            </a:r>
            <a:r>
              <a:rPr lang="en-US" baseline="0" noProof="0" dirty="0">
                <a:solidFill>
                  <a:srgbClr val="1A3A2A"/>
                </a:solidFill>
              </a:rPr>
              <a:t>decares</a:t>
            </a:r>
            <a:r>
              <a:rPr lang="ru-RU" baseline="0" dirty="0">
                <a:solidFill>
                  <a:srgbClr val="1A3A2A"/>
                </a:solidFill>
              </a:rPr>
              <a:t>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Land Sold (da)</c:v>
                </c:pt>
              </c:strCache>
            </c:strRef>
          </c:tx>
          <c:spPr>
            <a:solidFill>
              <a:srgbClr val="2C5F2D"/>
            </a:solidFill>
            <a:effectLst/>
          </c:spPr>
          <c:invertIfNegative val="0"/>
          <c:dLbls>
            <c:dLbl>
              <c:idx val="7"/>
              <c:tx>
                <c:rich>
                  <a:bodyPr/>
                  <a:lstStyle/>
                  <a:p>
                    <a:r>
                      <a:rPr lang="en-US" dirty="0"/>
                      <a:t>7 000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2553-45AD-A308-FC84A78531EA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2026*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12241</c:v>
                </c:pt>
                <c:pt idx="1">
                  <c:v>4555</c:v>
                </c:pt>
                <c:pt idx="2">
                  <c:v>39198</c:v>
                </c:pt>
                <c:pt idx="3">
                  <c:v>8527</c:v>
                </c:pt>
                <c:pt idx="4">
                  <c:v>8474</c:v>
                </c:pt>
                <c:pt idx="5">
                  <c:v>1416</c:v>
                </c:pt>
                <c:pt idx="6">
                  <c:v>4265</c:v>
                </c:pt>
                <c:pt idx="7">
                  <c:v>6208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80-4C99-A438-BF12EC0C5B8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8EEF2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>
      <a:noFill/>
    </a:ln>
    <a:effectLst/>
  </c:spPr>
  <c:txPr>
    <a:bodyPr/>
    <a:lstStyle/>
    <a:p>
      <a:pPr>
        <a:defRPr baseline="0">
          <a:latin typeface="Calibri" panose="020F0502020204030204" pitchFamily="34" charset="0"/>
        </a:defRPr>
      </a:pPr>
      <a:endParaRPr lang="bg-BG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ATER</c:v>
                </c:pt>
              </c:strCache>
            </c:strRef>
          </c:tx>
          <c:spPr>
            <a:ln w="31750" cap="flat">
              <a:solidFill>
                <a:srgbClr val="2C5F2D"/>
              </a:solidFill>
              <a:prstDash val="solid"/>
              <a:round/>
            </a:ln>
            <a:effectLst/>
          </c:spPr>
          <c:marker>
            <c:symbol val="none"/>
          </c:marker>
          <c:cat>
            <c:strRef>
              <c:f>Sheet1!$A$2:$A$254</c:f>
              <c:strCache>
                <c:ptCount val="253"/>
                <c:pt idx="0">
                  <c:v>08.2005</c:v>
                </c:pt>
                <c:pt idx="1">
                  <c:v>09.2005</c:v>
                </c:pt>
                <c:pt idx="2">
                  <c:v>10.2005</c:v>
                </c:pt>
                <c:pt idx="3">
                  <c:v>11.2005</c:v>
                </c:pt>
                <c:pt idx="4">
                  <c:v>12.2005</c:v>
                </c:pt>
                <c:pt idx="5">
                  <c:v>01.2006</c:v>
                </c:pt>
                <c:pt idx="6">
                  <c:v>02.2006</c:v>
                </c:pt>
                <c:pt idx="7">
                  <c:v>03.2006</c:v>
                </c:pt>
                <c:pt idx="8">
                  <c:v>04.2006</c:v>
                </c:pt>
                <c:pt idx="9">
                  <c:v>05.2006</c:v>
                </c:pt>
                <c:pt idx="10">
                  <c:v>06.2006</c:v>
                </c:pt>
                <c:pt idx="11">
                  <c:v>07.2006</c:v>
                </c:pt>
                <c:pt idx="12">
                  <c:v>08.2006</c:v>
                </c:pt>
                <c:pt idx="13">
                  <c:v>09.2006</c:v>
                </c:pt>
                <c:pt idx="14">
                  <c:v>10.2006</c:v>
                </c:pt>
                <c:pt idx="15">
                  <c:v>11.2006</c:v>
                </c:pt>
                <c:pt idx="16">
                  <c:v>12.2006</c:v>
                </c:pt>
                <c:pt idx="17">
                  <c:v>01.2007</c:v>
                </c:pt>
                <c:pt idx="18">
                  <c:v>02.2007</c:v>
                </c:pt>
                <c:pt idx="19">
                  <c:v>03.2007</c:v>
                </c:pt>
                <c:pt idx="20">
                  <c:v>04.2007</c:v>
                </c:pt>
                <c:pt idx="21">
                  <c:v>05.2007</c:v>
                </c:pt>
                <c:pt idx="22">
                  <c:v>06.2007</c:v>
                </c:pt>
                <c:pt idx="23">
                  <c:v>07.2007</c:v>
                </c:pt>
                <c:pt idx="24">
                  <c:v>08.2007</c:v>
                </c:pt>
                <c:pt idx="25">
                  <c:v>09.2007</c:v>
                </c:pt>
                <c:pt idx="26">
                  <c:v>10.2007</c:v>
                </c:pt>
                <c:pt idx="27">
                  <c:v>11.2007</c:v>
                </c:pt>
                <c:pt idx="28">
                  <c:v>12.2007</c:v>
                </c:pt>
                <c:pt idx="29">
                  <c:v>01.2008</c:v>
                </c:pt>
                <c:pt idx="30">
                  <c:v>02.2008</c:v>
                </c:pt>
                <c:pt idx="31">
                  <c:v>03.2008</c:v>
                </c:pt>
                <c:pt idx="32">
                  <c:v>04.2008</c:v>
                </c:pt>
                <c:pt idx="33">
                  <c:v>05.2008</c:v>
                </c:pt>
                <c:pt idx="34">
                  <c:v>06.2008</c:v>
                </c:pt>
                <c:pt idx="35">
                  <c:v>07.2008</c:v>
                </c:pt>
                <c:pt idx="36">
                  <c:v>08.2008</c:v>
                </c:pt>
                <c:pt idx="37">
                  <c:v>09.2008</c:v>
                </c:pt>
                <c:pt idx="38">
                  <c:v>10.2008</c:v>
                </c:pt>
                <c:pt idx="39">
                  <c:v>11.2008</c:v>
                </c:pt>
                <c:pt idx="40">
                  <c:v>12.2008</c:v>
                </c:pt>
                <c:pt idx="41">
                  <c:v>01.2009</c:v>
                </c:pt>
                <c:pt idx="42">
                  <c:v>02.2009</c:v>
                </c:pt>
                <c:pt idx="43">
                  <c:v>03.2009</c:v>
                </c:pt>
                <c:pt idx="44">
                  <c:v>04.2009</c:v>
                </c:pt>
                <c:pt idx="45">
                  <c:v>05.2009</c:v>
                </c:pt>
                <c:pt idx="46">
                  <c:v>06.2009</c:v>
                </c:pt>
                <c:pt idx="47">
                  <c:v>07.2009</c:v>
                </c:pt>
                <c:pt idx="48">
                  <c:v>08.2009</c:v>
                </c:pt>
                <c:pt idx="49">
                  <c:v>09.2009</c:v>
                </c:pt>
                <c:pt idx="50">
                  <c:v>10.2009</c:v>
                </c:pt>
                <c:pt idx="51">
                  <c:v>11.2009</c:v>
                </c:pt>
                <c:pt idx="52">
                  <c:v>12.2009</c:v>
                </c:pt>
                <c:pt idx="53">
                  <c:v>01.2010</c:v>
                </c:pt>
                <c:pt idx="54">
                  <c:v>02.2010</c:v>
                </c:pt>
                <c:pt idx="55">
                  <c:v>03.2010</c:v>
                </c:pt>
                <c:pt idx="56">
                  <c:v>04.2010</c:v>
                </c:pt>
                <c:pt idx="57">
                  <c:v>05.2010</c:v>
                </c:pt>
                <c:pt idx="58">
                  <c:v>06.2010</c:v>
                </c:pt>
                <c:pt idx="59">
                  <c:v>07.2010</c:v>
                </c:pt>
                <c:pt idx="60">
                  <c:v>08.2010</c:v>
                </c:pt>
                <c:pt idx="61">
                  <c:v>09.2010</c:v>
                </c:pt>
                <c:pt idx="62">
                  <c:v>10.2010</c:v>
                </c:pt>
                <c:pt idx="63">
                  <c:v>11.2010</c:v>
                </c:pt>
                <c:pt idx="64">
                  <c:v>12.2010</c:v>
                </c:pt>
                <c:pt idx="65">
                  <c:v>01.2011</c:v>
                </c:pt>
                <c:pt idx="66">
                  <c:v>02.2011</c:v>
                </c:pt>
                <c:pt idx="67">
                  <c:v>03.2011</c:v>
                </c:pt>
                <c:pt idx="68">
                  <c:v>04.2011</c:v>
                </c:pt>
                <c:pt idx="69">
                  <c:v>05.2011</c:v>
                </c:pt>
                <c:pt idx="70">
                  <c:v>06.2011</c:v>
                </c:pt>
                <c:pt idx="71">
                  <c:v>07.2011</c:v>
                </c:pt>
                <c:pt idx="72">
                  <c:v>08.2011</c:v>
                </c:pt>
                <c:pt idx="73">
                  <c:v>09.2011</c:v>
                </c:pt>
                <c:pt idx="74">
                  <c:v>10.2011</c:v>
                </c:pt>
                <c:pt idx="75">
                  <c:v>11.2011</c:v>
                </c:pt>
                <c:pt idx="76">
                  <c:v>12.2011</c:v>
                </c:pt>
                <c:pt idx="77">
                  <c:v>01.2012</c:v>
                </c:pt>
                <c:pt idx="78">
                  <c:v>02.2012</c:v>
                </c:pt>
                <c:pt idx="79">
                  <c:v>03.2012</c:v>
                </c:pt>
                <c:pt idx="80">
                  <c:v>04.2012</c:v>
                </c:pt>
                <c:pt idx="81">
                  <c:v>05.2012</c:v>
                </c:pt>
                <c:pt idx="82">
                  <c:v>06.2012</c:v>
                </c:pt>
                <c:pt idx="83">
                  <c:v>07.2012</c:v>
                </c:pt>
                <c:pt idx="84">
                  <c:v>08.2012</c:v>
                </c:pt>
                <c:pt idx="85">
                  <c:v>09.2012</c:v>
                </c:pt>
                <c:pt idx="86">
                  <c:v>10.2012</c:v>
                </c:pt>
                <c:pt idx="87">
                  <c:v>11.2012</c:v>
                </c:pt>
                <c:pt idx="88">
                  <c:v>12.2012</c:v>
                </c:pt>
                <c:pt idx="89">
                  <c:v>01.2013</c:v>
                </c:pt>
                <c:pt idx="90">
                  <c:v>02.2013</c:v>
                </c:pt>
                <c:pt idx="91">
                  <c:v>03.2013</c:v>
                </c:pt>
                <c:pt idx="92">
                  <c:v>04.2013</c:v>
                </c:pt>
                <c:pt idx="93">
                  <c:v>05.2013</c:v>
                </c:pt>
                <c:pt idx="94">
                  <c:v>06.2013</c:v>
                </c:pt>
                <c:pt idx="95">
                  <c:v>07.2013</c:v>
                </c:pt>
                <c:pt idx="96">
                  <c:v>08.2013</c:v>
                </c:pt>
                <c:pt idx="97">
                  <c:v>09.2013</c:v>
                </c:pt>
                <c:pt idx="98">
                  <c:v>10.2013</c:v>
                </c:pt>
                <c:pt idx="99">
                  <c:v>11.2013</c:v>
                </c:pt>
                <c:pt idx="100">
                  <c:v>12.2013</c:v>
                </c:pt>
                <c:pt idx="101">
                  <c:v>01.2014</c:v>
                </c:pt>
                <c:pt idx="102">
                  <c:v>02.2014</c:v>
                </c:pt>
                <c:pt idx="103">
                  <c:v>03.2014</c:v>
                </c:pt>
                <c:pt idx="104">
                  <c:v>04.2014</c:v>
                </c:pt>
                <c:pt idx="105">
                  <c:v>05.2014</c:v>
                </c:pt>
                <c:pt idx="106">
                  <c:v>06.2014</c:v>
                </c:pt>
                <c:pt idx="107">
                  <c:v>07.2014</c:v>
                </c:pt>
                <c:pt idx="108">
                  <c:v>08.2014</c:v>
                </c:pt>
                <c:pt idx="109">
                  <c:v>09.2014</c:v>
                </c:pt>
                <c:pt idx="110">
                  <c:v>10.2014</c:v>
                </c:pt>
                <c:pt idx="111">
                  <c:v>11.2014</c:v>
                </c:pt>
                <c:pt idx="112">
                  <c:v>12.2014</c:v>
                </c:pt>
                <c:pt idx="113">
                  <c:v>01.2015</c:v>
                </c:pt>
                <c:pt idx="114">
                  <c:v>02.2015</c:v>
                </c:pt>
                <c:pt idx="115">
                  <c:v>03.2015</c:v>
                </c:pt>
                <c:pt idx="116">
                  <c:v>04.2015</c:v>
                </c:pt>
                <c:pt idx="117">
                  <c:v>05.2015</c:v>
                </c:pt>
                <c:pt idx="118">
                  <c:v>06.2015</c:v>
                </c:pt>
                <c:pt idx="119">
                  <c:v>07.2015</c:v>
                </c:pt>
                <c:pt idx="120">
                  <c:v>08.2015</c:v>
                </c:pt>
                <c:pt idx="121">
                  <c:v>09.2015</c:v>
                </c:pt>
                <c:pt idx="122">
                  <c:v>10.2015</c:v>
                </c:pt>
                <c:pt idx="123">
                  <c:v>11.2015</c:v>
                </c:pt>
                <c:pt idx="124">
                  <c:v>12.2015</c:v>
                </c:pt>
                <c:pt idx="125">
                  <c:v>01.2016</c:v>
                </c:pt>
                <c:pt idx="126">
                  <c:v>02.2016</c:v>
                </c:pt>
                <c:pt idx="127">
                  <c:v>03.2016</c:v>
                </c:pt>
                <c:pt idx="128">
                  <c:v>04.2016</c:v>
                </c:pt>
                <c:pt idx="129">
                  <c:v>05.2016</c:v>
                </c:pt>
                <c:pt idx="130">
                  <c:v>06.2016</c:v>
                </c:pt>
                <c:pt idx="131">
                  <c:v>07.2016</c:v>
                </c:pt>
                <c:pt idx="132">
                  <c:v>08.2016</c:v>
                </c:pt>
                <c:pt idx="133">
                  <c:v>09.2016</c:v>
                </c:pt>
                <c:pt idx="134">
                  <c:v>10.2016</c:v>
                </c:pt>
                <c:pt idx="135">
                  <c:v>11.2016</c:v>
                </c:pt>
                <c:pt idx="136">
                  <c:v>12.2016</c:v>
                </c:pt>
                <c:pt idx="137">
                  <c:v>01.2017</c:v>
                </c:pt>
                <c:pt idx="138">
                  <c:v>02.2017</c:v>
                </c:pt>
                <c:pt idx="139">
                  <c:v>03.2017</c:v>
                </c:pt>
                <c:pt idx="140">
                  <c:v>04.2017</c:v>
                </c:pt>
                <c:pt idx="141">
                  <c:v>05.2017</c:v>
                </c:pt>
                <c:pt idx="142">
                  <c:v>06.2017</c:v>
                </c:pt>
                <c:pt idx="143">
                  <c:v>07.2017</c:v>
                </c:pt>
                <c:pt idx="144">
                  <c:v>08.2017</c:v>
                </c:pt>
                <c:pt idx="145">
                  <c:v>09.2017</c:v>
                </c:pt>
                <c:pt idx="146">
                  <c:v>10.2017</c:v>
                </c:pt>
                <c:pt idx="147">
                  <c:v>11.2017</c:v>
                </c:pt>
                <c:pt idx="148">
                  <c:v>12.2017</c:v>
                </c:pt>
                <c:pt idx="149">
                  <c:v>01.2018</c:v>
                </c:pt>
                <c:pt idx="150">
                  <c:v>02.2018</c:v>
                </c:pt>
                <c:pt idx="151">
                  <c:v>03.2018</c:v>
                </c:pt>
                <c:pt idx="152">
                  <c:v>04.2018</c:v>
                </c:pt>
                <c:pt idx="153">
                  <c:v>05.2018</c:v>
                </c:pt>
                <c:pt idx="154">
                  <c:v>06.2018</c:v>
                </c:pt>
                <c:pt idx="155">
                  <c:v>07.2018</c:v>
                </c:pt>
                <c:pt idx="156">
                  <c:v>08.2018</c:v>
                </c:pt>
                <c:pt idx="157">
                  <c:v>09.2018</c:v>
                </c:pt>
                <c:pt idx="158">
                  <c:v>10.2018</c:v>
                </c:pt>
                <c:pt idx="159">
                  <c:v>11.2018</c:v>
                </c:pt>
                <c:pt idx="160">
                  <c:v>12.2018</c:v>
                </c:pt>
                <c:pt idx="161">
                  <c:v>01.2019</c:v>
                </c:pt>
                <c:pt idx="162">
                  <c:v>02.2019</c:v>
                </c:pt>
                <c:pt idx="163">
                  <c:v>03.2019</c:v>
                </c:pt>
                <c:pt idx="164">
                  <c:v>04.2019</c:v>
                </c:pt>
                <c:pt idx="165">
                  <c:v>05.2019</c:v>
                </c:pt>
                <c:pt idx="166">
                  <c:v>06.2019</c:v>
                </c:pt>
                <c:pt idx="167">
                  <c:v>07.2019</c:v>
                </c:pt>
                <c:pt idx="168">
                  <c:v>08.2019</c:v>
                </c:pt>
                <c:pt idx="169">
                  <c:v>09.2019</c:v>
                </c:pt>
                <c:pt idx="170">
                  <c:v>10.2019</c:v>
                </c:pt>
                <c:pt idx="171">
                  <c:v>11.2019</c:v>
                </c:pt>
                <c:pt idx="172">
                  <c:v>12.2019</c:v>
                </c:pt>
                <c:pt idx="173">
                  <c:v>01.2020</c:v>
                </c:pt>
                <c:pt idx="174">
                  <c:v>02.2020</c:v>
                </c:pt>
                <c:pt idx="175">
                  <c:v>03.2020</c:v>
                </c:pt>
                <c:pt idx="176">
                  <c:v>04.2020</c:v>
                </c:pt>
                <c:pt idx="177">
                  <c:v>05.2020</c:v>
                </c:pt>
                <c:pt idx="178">
                  <c:v>06.2020</c:v>
                </c:pt>
                <c:pt idx="179">
                  <c:v>07.2020</c:v>
                </c:pt>
                <c:pt idx="180">
                  <c:v>08.2020</c:v>
                </c:pt>
                <c:pt idx="181">
                  <c:v>09.2020</c:v>
                </c:pt>
                <c:pt idx="182">
                  <c:v>10.2020</c:v>
                </c:pt>
                <c:pt idx="183">
                  <c:v>11.2020</c:v>
                </c:pt>
                <c:pt idx="184">
                  <c:v>12.2020</c:v>
                </c:pt>
                <c:pt idx="185">
                  <c:v>01.2021</c:v>
                </c:pt>
                <c:pt idx="186">
                  <c:v>02.2021</c:v>
                </c:pt>
                <c:pt idx="187">
                  <c:v>03.2021</c:v>
                </c:pt>
                <c:pt idx="188">
                  <c:v>04.2021</c:v>
                </c:pt>
                <c:pt idx="189">
                  <c:v>05.2021</c:v>
                </c:pt>
                <c:pt idx="190">
                  <c:v>06.2021</c:v>
                </c:pt>
                <c:pt idx="191">
                  <c:v>07.2021</c:v>
                </c:pt>
                <c:pt idx="192">
                  <c:v>08.2021</c:v>
                </c:pt>
                <c:pt idx="193">
                  <c:v>09.2021</c:v>
                </c:pt>
                <c:pt idx="194">
                  <c:v>10.2021</c:v>
                </c:pt>
                <c:pt idx="195">
                  <c:v>11.2021</c:v>
                </c:pt>
                <c:pt idx="196">
                  <c:v>12.2021</c:v>
                </c:pt>
                <c:pt idx="197">
                  <c:v>01.2022</c:v>
                </c:pt>
                <c:pt idx="198">
                  <c:v>02.2022</c:v>
                </c:pt>
                <c:pt idx="199">
                  <c:v>03.2022</c:v>
                </c:pt>
                <c:pt idx="200">
                  <c:v>04.2022</c:v>
                </c:pt>
                <c:pt idx="201">
                  <c:v>05.2022</c:v>
                </c:pt>
                <c:pt idx="202">
                  <c:v>06.2022</c:v>
                </c:pt>
                <c:pt idx="203">
                  <c:v>07.2022</c:v>
                </c:pt>
                <c:pt idx="204">
                  <c:v>08.2022</c:v>
                </c:pt>
                <c:pt idx="205">
                  <c:v>09.2022</c:v>
                </c:pt>
                <c:pt idx="206">
                  <c:v>10.2022</c:v>
                </c:pt>
                <c:pt idx="207">
                  <c:v>11.2022</c:v>
                </c:pt>
                <c:pt idx="208">
                  <c:v>12.2022</c:v>
                </c:pt>
                <c:pt idx="209">
                  <c:v>01.2023</c:v>
                </c:pt>
                <c:pt idx="210">
                  <c:v>02.2023</c:v>
                </c:pt>
                <c:pt idx="211">
                  <c:v>03.2023</c:v>
                </c:pt>
                <c:pt idx="212">
                  <c:v>04.2023</c:v>
                </c:pt>
                <c:pt idx="213">
                  <c:v>05.2023</c:v>
                </c:pt>
                <c:pt idx="214">
                  <c:v>06.2023</c:v>
                </c:pt>
                <c:pt idx="215">
                  <c:v>07.2023</c:v>
                </c:pt>
                <c:pt idx="216">
                  <c:v>08.2023</c:v>
                </c:pt>
                <c:pt idx="217">
                  <c:v>09.2023</c:v>
                </c:pt>
                <c:pt idx="218">
                  <c:v>10.2023</c:v>
                </c:pt>
                <c:pt idx="219">
                  <c:v>11.2023</c:v>
                </c:pt>
                <c:pt idx="220">
                  <c:v>12.2023</c:v>
                </c:pt>
                <c:pt idx="221">
                  <c:v>01.2024</c:v>
                </c:pt>
                <c:pt idx="222">
                  <c:v>02.2024</c:v>
                </c:pt>
                <c:pt idx="223">
                  <c:v>03.2024</c:v>
                </c:pt>
                <c:pt idx="224">
                  <c:v>04.2024</c:v>
                </c:pt>
                <c:pt idx="225">
                  <c:v>05.2024</c:v>
                </c:pt>
                <c:pt idx="226">
                  <c:v>06.2024</c:v>
                </c:pt>
                <c:pt idx="227">
                  <c:v>07.2024</c:v>
                </c:pt>
                <c:pt idx="228">
                  <c:v>08.2024</c:v>
                </c:pt>
                <c:pt idx="229">
                  <c:v>09.2024</c:v>
                </c:pt>
                <c:pt idx="230">
                  <c:v>10.2024</c:v>
                </c:pt>
                <c:pt idx="231">
                  <c:v>11.2024</c:v>
                </c:pt>
                <c:pt idx="232">
                  <c:v>12.2024</c:v>
                </c:pt>
                <c:pt idx="233">
                  <c:v>01.2025</c:v>
                </c:pt>
                <c:pt idx="234">
                  <c:v>02.2025</c:v>
                </c:pt>
                <c:pt idx="235">
                  <c:v>03.2025</c:v>
                </c:pt>
                <c:pt idx="236">
                  <c:v>04.2025</c:v>
                </c:pt>
                <c:pt idx="237">
                  <c:v>05.2025</c:v>
                </c:pt>
                <c:pt idx="238">
                  <c:v>06.2025</c:v>
                </c:pt>
                <c:pt idx="239">
                  <c:v>07.2025</c:v>
                </c:pt>
                <c:pt idx="240">
                  <c:v>08.2025</c:v>
                </c:pt>
                <c:pt idx="241">
                  <c:v>09.2025</c:v>
                </c:pt>
                <c:pt idx="242">
                  <c:v>10.2025</c:v>
                </c:pt>
                <c:pt idx="243">
                  <c:v>11.2025</c:v>
                </c:pt>
                <c:pt idx="244">
                  <c:v>12.2025</c:v>
                </c:pt>
                <c:pt idx="245">
                  <c:v>01.2026</c:v>
                </c:pt>
                <c:pt idx="246">
                  <c:v>02.2026</c:v>
                </c:pt>
                <c:pt idx="247">
                  <c:v>03.2026</c:v>
                </c:pt>
                <c:pt idx="248">
                  <c:v>04.2026</c:v>
                </c:pt>
                <c:pt idx="249">
                  <c:v>05.2026</c:v>
                </c:pt>
                <c:pt idx="250">
                  <c:v>06.2026</c:v>
                </c:pt>
                <c:pt idx="251">
                  <c:v>07.2026</c:v>
                </c:pt>
                <c:pt idx="252">
                  <c:v>08.2026</c:v>
                </c:pt>
              </c:strCache>
            </c:strRef>
          </c:cat>
          <c:val>
            <c:numRef>
              <c:f>Sheet1!$B$2:$B$254</c:f>
              <c:numCache>
                <c:formatCode>General</c:formatCode>
                <c:ptCount val="253"/>
                <c:pt idx="0">
                  <c:v>0</c:v>
                </c:pt>
                <c:pt idx="1">
                  <c:v>-1.03</c:v>
                </c:pt>
                <c:pt idx="2">
                  <c:v>12.09</c:v>
                </c:pt>
                <c:pt idx="3">
                  <c:v>17.2</c:v>
                </c:pt>
                <c:pt idx="4">
                  <c:v>6.91</c:v>
                </c:pt>
                <c:pt idx="5">
                  <c:v>14.32</c:v>
                </c:pt>
                <c:pt idx="6">
                  <c:v>25.64</c:v>
                </c:pt>
                <c:pt idx="7">
                  <c:v>27.59</c:v>
                </c:pt>
                <c:pt idx="8">
                  <c:v>33.25</c:v>
                </c:pt>
                <c:pt idx="9">
                  <c:v>33.229999999999997</c:v>
                </c:pt>
                <c:pt idx="10">
                  <c:v>46.06</c:v>
                </c:pt>
                <c:pt idx="11">
                  <c:v>49.72</c:v>
                </c:pt>
                <c:pt idx="12">
                  <c:v>50.33</c:v>
                </c:pt>
                <c:pt idx="13">
                  <c:v>67.3</c:v>
                </c:pt>
                <c:pt idx="14">
                  <c:v>75.67</c:v>
                </c:pt>
                <c:pt idx="15">
                  <c:v>80.7</c:v>
                </c:pt>
                <c:pt idx="16">
                  <c:v>98.51</c:v>
                </c:pt>
                <c:pt idx="17">
                  <c:v>103.54</c:v>
                </c:pt>
                <c:pt idx="18">
                  <c:v>124.39</c:v>
                </c:pt>
                <c:pt idx="19">
                  <c:v>131.41999999999999</c:v>
                </c:pt>
                <c:pt idx="20">
                  <c:v>142.41</c:v>
                </c:pt>
                <c:pt idx="21">
                  <c:v>151.6</c:v>
                </c:pt>
                <c:pt idx="22">
                  <c:v>172.78</c:v>
                </c:pt>
                <c:pt idx="23">
                  <c:v>177.56</c:v>
                </c:pt>
                <c:pt idx="24">
                  <c:v>187.86</c:v>
                </c:pt>
                <c:pt idx="25">
                  <c:v>178.24</c:v>
                </c:pt>
                <c:pt idx="26">
                  <c:v>172.66</c:v>
                </c:pt>
                <c:pt idx="27">
                  <c:v>161.83000000000001</c:v>
                </c:pt>
                <c:pt idx="28">
                  <c:v>152.06</c:v>
                </c:pt>
                <c:pt idx="29">
                  <c:v>142.15</c:v>
                </c:pt>
                <c:pt idx="30">
                  <c:v>140.71</c:v>
                </c:pt>
                <c:pt idx="31">
                  <c:v>117.97</c:v>
                </c:pt>
                <c:pt idx="32">
                  <c:v>107.44</c:v>
                </c:pt>
                <c:pt idx="33">
                  <c:v>95.93</c:v>
                </c:pt>
                <c:pt idx="34">
                  <c:v>93.08</c:v>
                </c:pt>
                <c:pt idx="35">
                  <c:v>85.64</c:v>
                </c:pt>
                <c:pt idx="36">
                  <c:v>69.430000000000007</c:v>
                </c:pt>
                <c:pt idx="37">
                  <c:v>59.13</c:v>
                </c:pt>
                <c:pt idx="38">
                  <c:v>52.54</c:v>
                </c:pt>
                <c:pt idx="39">
                  <c:v>53.25</c:v>
                </c:pt>
                <c:pt idx="40">
                  <c:v>47.05</c:v>
                </c:pt>
                <c:pt idx="41">
                  <c:v>39.380000000000003</c:v>
                </c:pt>
                <c:pt idx="42">
                  <c:v>26.67</c:v>
                </c:pt>
                <c:pt idx="43">
                  <c:v>31.99</c:v>
                </c:pt>
                <c:pt idx="44">
                  <c:v>32.25</c:v>
                </c:pt>
                <c:pt idx="45">
                  <c:v>33.590000000000003</c:v>
                </c:pt>
                <c:pt idx="46">
                  <c:v>37.69</c:v>
                </c:pt>
                <c:pt idx="47">
                  <c:v>35.28</c:v>
                </c:pt>
                <c:pt idx="48">
                  <c:v>38.39</c:v>
                </c:pt>
                <c:pt idx="49">
                  <c:v>36.17</c:v>
                </c:pt>
                <c:pt idx="50">
                  <c:v>38.11</c:v>
                </c:pt>
                <c:pt idx="51">
                  <c:v>40.659999999999997</c:v>
                </c:pt>
                <c:pt idx="52">
                  <c:v>31.05</c:v>
                </c:pt>
                <c:pt idx="53">
                  <c:v>37.57</c:v>
                </c:pt>
                <c:pt idx="54">
                  <c:v>37.65</c:v>
                </c:pt>
                <c:pt idx="55">
                  <c:v>36.81</c:v>
                </c:pt>
                <c:pt idx="56">
                  <c:v>38.619999999999997</c:v>
                </c:pt>
                <c:pt idx="57">
                  <c:v>47.47</c:v>
                </c:pt>
                <c:pt idx="58">
                  <c:v>35.67</c:v>
                </c:pt>
                <c:pt idx="59">
                  <c:v>44.84</c:v>
                </c:pt>
                <c:pt idx="60">
                  <c:v>31.59</c:v>
                </c:pt>
                <c:pt idx="61">
                  <c:v>38.33</c:v>
                </c:pt>
                <c:pt idx="62">
                  <c:v>40.81</c:v>
                </c:pt>
                <c:pt idx="63">
                  <c:v>42.93</c:v>
                </c:pt>
                <c:pt idx="64">
                  <c:v>43.56</c:v>
                </c:pt>
                <c:pt idx="65">
                  <c:v>43.97</c:v>
                </c:pt>
                <c:pt idx="66">
                  <c:v>38.26</c:v>
                </c:pt>
                <c:pt idx="67">
                  <c:v>38.520000000000003</c:v>
                </c:pt>
                <c:pt idx="68">
                  <c:v>45.96</c:v>
                </c:pt>
                <c:pt idx="69">
                  <c:v>41.54</c:v>
                </c:pt>
                <c:pt idx="70">
                  <c:v>36.950000000000003</c:v>
                </c:pt>
                <c:pt idx="71">
                  <c:v>38.5</c:v>
                </c:pt>
                <c:pt idx="72">
                  <c:v>40.4</c:v>
                </c:pt>
                <c:pt idx="73">
                  <c:v>48.32</c:v>
                </c:pt>
                <c:pt idx="74">
                  <c:v>47.38</c:v>
                </c:pt>
                <c:pt idx="75">
                  <c:v>50.95</c:v>
                </c:pt>
                <c:pt idx="76">
                  <c:v>46.2</c:v>
                </c:pt>
                <c:pt idx="77">
                  <c:v>49.96</c:v>
                </c:pt>
                <c:pt idx="78">
                  <c:v>53.13</c:v>
                </c:pt>
                <c:pt idx="79">
                  <c:v>50.68</c:v>
                </c:pt>
                <c:pt idx="80">
                  <c:v>56.73</c:v>
                </c:pt>
                <c:pt idx="81">
                  <c:v>53.36</c:v>
                </c:pt>
                <c:pt idx="82">
                  <c:v>57.07</c:v>
                </c:pt>
                <c:pt idx="83">
                  <c:v>59.2</c:v>
                </c:pt>
                <c:pt idx="84">
                  <c:v>57.35</c:v>
                </c:pt>
                <c:pt idx="85">
                  <c:v>67.989999999999995</c:v>
                </c:pt>
                <c:pt idx="86">
                  <c:v>65.430000000000007</c:v>
                </c:pt>
                <c:pt idx="87">
                  <c:v>70.06</c:v>
                </c:pt>
                <c:pt idx="88">
                  <c:v>74.63</c:v>
                </c:pt>
                <c:pt idx="89">
                  <c:v>76.680000000000007</c:v>
                </c:pt>
                <c:pt idx="90">
                  <c:v>79.989999999999995</c:v>
                </c:pt>
                <c:pt idx="91">
                  <c:v>78.400000000000006</c:v>
                </c:pt>
                <c:pt idx="92">
                  <c:v>78.989999999999995</c:v>
                </c:pt>
                <c:pt idx="93">
                  <c:v>82.93</c:v>
                </c:pt>
                <c:pt idx="94">
                  <c:v>77.12</c:v>
                </c:pt>
                <c:pt idx="95">
                  <c:v>80.540000000000006</c:v>
                </c:pt>
                <c:pt idx="96">
                  <c:v>83.39</c:v>
                </c:pt>
                <c:pt idx="97">
                  <c:v>93.76</c:v>
                </c:pt>
                <c:pt idx="98">
                  <c:v>109.5</c:v>
                </c:pt>
                <c:pt idx="99">
                  <c:v>111.72</c:v>
                </c:pt>
                <c:pt idx="100">
                  <c:v>123.11</c:v>
                </c:pt>
                <c:pt idx="101">
                  <c:v>140.25</c:v>
                </c:pt>
                <c:pt idx="102">
                  <c:v>140.72</c:v>
                </c:pt>
                <c:pt idx="103">
                  <c:v>154.94</c:v>
                </c:pt>
                <c:pt idx="104">
                  <c:v>155.33000000000001</c:v>
                </c:pt>
                <c:pt idx="105">
                  <c:v>167.72</c:v>
                </c:pt>
                <c:pt idx="106">
                  <c:v>172.75</c:v>
                </c:pt>
                <c:pt idx="107">
                  <c:v>184.55</c:v>
                </c:pt>
                <c:pt idx="108">
                  <c:v>199.2</c:v>
                </c:pt>
                <c:pt idx="109">
                  <c:v>188.03</c:v>
                </c:pt>
                <c:pt idx="110">
                  <c:v>200.51</c:v>
                </c:pt>
                <c:pt idx="111">
                  <c:v>201.19</c:v>
                </c:pt>
                <c:pt idx="112">
                  <c:v>198.7</c:v>
                </c:pt>
                <c:pt idx="113">
                  <c:v>196.1</c:v>
                </c:pt>
                <c:pt idx="114">
                  <c:v>205.36</c:v>
                </c:pt>
                <c:pt idx="115">
                  <c:v>204.02</c:v>
                </c:pt>
                <c:pt idx="116">
                  <c:v>209.5</c:v>
                </c:pt>
                <c:pt idx="117">
                  <c:v>210.11</c:v>
                </c:pt>
                <c:pt idx="118">
                  <c:v>219.68</c:v>
                </c:pt>
                <c:pt idx="119">
                  <c:v>212.14</c:v>
                </c:pt>
                <c:pt idx="120">
                  <c:v>209.88</c:v>
                </c:pt>
                <c:pt idx="121">
                  <c:v>217.15</c:v>
                </c:pt>
                <c:pt idx="122">
                  <c:v>218.6</c:v>
                </c:pt>
                <c:pt idx="123">
                  <c:v>225.55</c:v>
                </c:pt>
                <c:pt idx="124">
                  <c:v>224.18</c:v>
                </c:pt>
                <c:pt idx="125">
                  <c:v>223.03</c:v>
                </c:pt>
                <c:pt idx="126">
                  <c:v>229.82</c:v>
                </c:pt>
                <c:pt idx="127">
                  <c:v>217.81</c:v>
                </c:pt>
                <c:pt idx="128">
                  <c:v>221.8</c:v>
                </c:pt>
                <c:pt idx="129">
                  <c:v>221.62</c:v>
                </c:pt>
                <c:pt idx="130">
                  <c:v>225.55</c:v>
                </c:pt>
                <c:pt idx="131">
                  <c:v>221.87</c:v>
                </c:pt>
                <c:pt idx="132">
                  <c:v>233.18</c:v>
                </c:pt>
                <c:pt idx="133">
                  <c:v>225.14</c:v>
                </c:pt>
                <c:pt idx="134">
                  <c:v>215.15</c:v>
                </c:pt>
                <c:pt idx="135">
                  <c:v>213.67</c:v>
                </c:pt>
                <c:pt idx="136">
                  <c:v>216.57</c:v>
                </c:pt>
                <c:pt idx="137">
                  <c:v>215.44</c:v>
                </c:pt>
                <c:pt idx="138">
                  <c:v>217.48</c:v>
                </c:pt>
                <c:pt idx="139">
                  <c:v>218.32</c:v>
                </c:pt>
                <c:pt idx="140">
                  <c:v>202.07</c:v>
                </c:pt>
                <c:pt idx="141">
                  <c:v>191.3</c:v>
                </c:pt>
                <c:pt idx="142">
                  <c:v>181.84</c:v>
                </c:pt>
                <c:pt idx="143">
                  <c:v>190.09</c:v>
                </c:pt>
                <c:pt idx="144">
                  <c:v>180.94</c:v>
                </c:pt>
                <c:pt idx="145">
                  <c:v>180.01</c:v>
                </c:pt>
                <c:pt idx="146">
                  <c:v>176.11</c:v>
                </c:pt>
                <c:pt idx="147">
                  <c:v>175.55</c:v>
                </c:pt>
                <c:pt idx="148">
                  <c:v>178.66</c:v>
                </c:pt>
                <c:pt idx="149">
                  <c:v>171.2</c:v>
                </c:pt>
                <c:pt idx="150">
                  <c:v>166.71</c:v>
                </c:pt>
                <c:pt idx="151">
                  <c:v>159.41</c:v>
                </c:pt>
                <c:pt idx="152">
                  <c:v>153.29</c:v>
                </c:pt>
                <c:pt idx="153">
                  <c:v>156.32</c:v>
                </c:pt>
                <c:pt idx="154">
                  <c:v>155.56</c:v>
                </c:pt>
                <c:pt idx="155">
                  <c:v>161.76</c:v>
                </c:pt>
                <c:pt idx="156">
                  <c:v>150.65</c:v>
                </c:pt>
                <c:pt idx="157">
                  <c:v>154.08000000000001</c:v>
                </c:pt>
                <c:pt idx="158">
                  <c:v>145.84</c:v>
                </c:pt>
                <c:pt idx="159">
                  <c:v>141.58000000000001</c:v>
                </c:pt>
                <c:pt idx="160">
                  <c:v>141.84</c:v>
                </c:pt>
                <c:pt idx="161">
                  <c:v>142.21</c:v>
                </c:pt>
                <c:pt idx="162">
                  <c:v>155.63999999999999</c:v>
                </c:pt>
                <c:pt idx="163">
                  <c:v>140.06</c:v>
                </c:pt>
                <c:pt idx="164">
                  <c:v>147.53</c:v>
                </c:pt>
                <c:pt idx="165">
                  <c:v>137.99</c:v>
                </c:pt>
                <c:pt idx="166">
                  <c:v>146.32</c:v>
                </c:pt>
                <c:pt idx="167">
                  <c:v>142.76</c:v>
                </c:pt>
                <c:pt idx="168">
                  <c:v>139.22</c:v>
                </c:pt>
                <c:pt idx="169">
                  <c:v>141.88</c:v>
                </c:pt>
                <c:pt idx="170">
                  <c:v>140.88999999999999</c:v>
                </c:pt>
                <c:pt idx="171">
                  <c:v>148.47999999999999</c:v>
                </c:pt>
                <c:pt idx="172">
                  <c:v>146.06</c:v>
                </c:pt>
                <c:pt idx="173">
                  <c:v>144.29</c:v>
                </c:pt>
                <c:pt idx="174">
                  <c:v>146.11000000000001</c:v>
                </c:pt>
                <c:pt idx="175">
                  <c:v>155.44999999999999</c:v>
                </c:pt>
                <c:pt idx="176">
                  <c:v>164.56</c:v>
                </c:pt>
                <c:pt idx="177">
                  <c:v>159.55000000000001</c:v>
                </c:pt>
                <c:pt idx="178">
                  <c:v>160.24</c:v>
                </c:pt>
                <c:pt idx="179">
                  <c:v>164.35</c:v>
                </c:pt>
                <c:pt idx="180">
                  <c:v>171.53</c:v>
                </c:pt>
                <c:pt idx="181">
                  <c:v>178.6</c:v>
                </c:pt>
                <c:pt idx="182">
                  <c:v>187.95</c:v>
                </c:pt>
                <c:pt idx="183">
                  <c:v>208.03</c:v>
                </c:pt>
                <c:pt idx="184">
                  <c:v>217.14</c:v>
                </c:pt>
                <c:pt idx="185">
                  <c:v>235.18</c:v>
                </c:pt>
                <c:pt idx="186">
                  <c:v>240.92</c:v>
                </c:pt>
                <c:pt idx="187">
                  <c:v>246.38</c:v>
                </c:pt>
                <c:pt idx="188">
                  <c:v>258.16000000000003</c:v>
                </c:pt>
                <c:pt idx="189">
                  <c:v>285.75</c:v>
                </c:pt>
                <c:pt idx="190">
                  <c:v>298.62</c:v>
                </c:pt>
                <c:pt idx="191">
                  <c:v>301.60000000000002</c:v>
                </c:pt>
                <c:pt idx="192">
                  <c:v>313.08</c:v>
                </c:pt>
                <c:pt idx="193">
                  <c:v>328.14</c:v>
                </c:pt>
                <c:pt idx="194">
                  <c:v>321.13</c:v>
                </c:pt>
                <c:pt idx="195">
                  <c:v>328.03</c:v>
                </c:pt>
                <c:pt idx="196">
                  <c:v>341.55</c:v>
                </c:pt>
                <c:pt idx="197">
                  <c:v>342.19</c:v>
                </c:pt>
                <c:pt idx="198">
                  <c:v>350</c:v>
                </c:pt>
                <c:pt idx="199">
                  <c:v>344.18</c:v>
                </c:pt>
                <c:pt idx="200">
                  <c:v>341.69</c:v>
                </c:pt>
                <c:pt idx="201">
                  <c:v>342.04</c:v>
                </c:pt>
                <c:pt idx="202">
                  <c:v>330.45</c:v>
                </c:pt>
                <c:pt idx="203">
                  <c:v>328.22</c:v>
                </c:pt>
                <c:pt idx="204">
                  <c:v>309.75</c:v>
                </c:pt>
                <c:pt idx="205">
                  <c:v>318.08999999999997</c:v>
                </c:pt>
                <c:pt idx="206">
                  <c:v>312.45</c:v>
                </c:pt>
                <c:pt idx="207">
                  <c:v>308.91000000000003</c:v>
                </c:pt>
                <c:pt idx="208">
                  <c:v>308.94</c:v>
                </c:pt>
                <c:pt idx="209">
                  <c:v>310</c:v>
                </c:pt>
                <c:pt idx="210">
                  <c:v>314.58</c:v>
                </c:pt>
                <c:pt idx="211">
                  <c:v>299.2</c:v>
                </c:pt>
                <c:pt idx="212">
                  <c:v>301.82</c:v>
                </c:pt>
                <c:pt idx="213">
                  <c:v>295.08</c:v>
                </c:pt>
                <c:pt idx="214">
                  <c:v>291.69</c:v>
                </c:pt>
                <c:pt idx="215">
                  <c:v>294.18</c:v>
                </c:pt>
                <c:pt idx="216">
                  <c:v>287.69</c:v>
                </c:pt>
                <c:pt idx="217">
                  <c:v>290.02</c:v>
                </c:pt>
                <c:pt idx="218">
                  <c:v>280.89</c:v>
                </c:pt>
                <c:pt idx="219">
                  <c:v>276.52</c:v>
                </c:pt>
                <c:pt idx="220">
                  <c:v>277.20999999999998</c:v>
                </c:pt>
                <c:pt idx="221">
                  <c:v>277.88</c:v>
                </c:pt>
                <c:pt idx="222">
                  <c:v>275.88</c:v>
                </c:pt>
                <c:pt idx="223">
                  <c:v>267.91000000000003</c:v>
                </c:pt>
                <c:pt idx="224">
                  <c:v>272.12</c:v>
                </c:pt>
                <c:pt idx="225">
                  <c:v>271.14</c:v>
                </c:pt>
                <c:pt idx="226">
                  <c:v>280.92</c:v>
                </c:pt>
                <c:pt idx="227">
                  <c:v>276.05</c:v>
                </c:pt>
                <c:pt idx="228">
                  <c:v>260.73</c:v>
                </c:pt>
                <c:pt idx="229">
                  <c:v>261.89999999999998</c:v>
                </c:pt>
                <c:pt idx="230">
                  <c:v>254.35</c:v>
                </c:pt>
                <c:pt idx="231">
                  <c:v>257.05</c:v>
                </c:pt>
                <c:pt idx="232">
                  <c:v>259.91000000000003</c:v>
                </c:pt>
                <c:pt idx="233">
                  <c:v>262.7</c:v>
                </c:pt>
                <c:pt idx="234">
                  <c:v>251.35</c:v>
                </c:pt>
                <c:pt idx="235">
                  <c:v>250.06</c:v>
                </c:pt>
                <c:pt idx="236">
                  <c:v>240.93</c:v>
                </c:pt>
                <c:pt idx="237">
                  <c:v>249.19</c:v>
                </c:pt>
                <c:pt idx="238">
                  <c:v>243.02</c:v>
                </c:pt>
                <c:pt idx="239">
                  <c:v>244.02</c:v>
                </c:pt>
                <c:pt idx="240">
                  <c:v>240.62</c:v>
                </c:pt>
                <c:pt idx="241">
                  <c:v>242.03</c:v>
                </c:pt>
                <c:pt idx="242">
                  <c:v>231.21</c:v>
                </c:pt>
                <c:pt idx="243">
                  <c:v>230.16</c:v>
                </c:pt>
                <c:pt idx="244">
                  <c:v>245.65</c:v>
                </c:pt>
                <c:pt idx="245">
                  <c:v>224.81</c:v>
                </c:pt>
                <c:pt idx="246">
                  <c:v>222.02</c:v>
                </c:pt>
                <c:pt idx="247">
                  <c:v>232.93</c:v>
                </c:pt>
                <c:pt idx="248">
                  <c:v>234.53</c:v>
                </c:pt>
                <c:pt idx="249">
                  <c:v>212.9</c:v>
                </c:pt>
                <c:pt idx="250">
                  <c:v>215.68</c:v>
                </c:pt>
                <c:pt idx="251">
                  <c:v>217.99</c:v>
                </c:pt>
                <c:pt idx="252">
                  <c:v>215.04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ECC6-4BEC-861C-082C59D7178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SOFIX</c:v>
                </c:pt>
              </c:strCache>
            </c:strRef>
          </c:tx>
          <c:spPr>
            <a:ln w="31750" cap="flat">
              <a:solidFill>
                <a:srgbClr val="D4A017"/>
              </a:solidFill>
              <a:prstDash val="solid"/>
              <a:round/>
            </a:ln>
            <a:effectLst/>
          </c:spPr>
          <c:marker>
            <c:symbol val="none"/>
          </c:marker>
          <c:cat>
            <c:strRef>
              <c:f>Sheet1!$A$2:$A$254</c:f>
              <c:strCache>
                <c:ptCount val="253"/>
                <c:pt idx="0">
                  <c:v>08.2005</c:v>
                </c:pt>
                <c:pt idx="1">
                  <c:v>09.2005</c:v>
                </c:pt>
                <c:pt idx="2">
                  <c:v>10.2005</c:v>
                </c:pt>
                <c:pt idx="3">
                  <c:v>11.2005</c:v>
                </c:pt>
                <c:pt idx="4">
                  <c:v>12.2005</c:v>
                </c:pt>
                <c:pt idx="5">
                  <c:v>01.2006</c:v>
                </c:pt>
                <c:pt idx="6">
                  <c:v>02.2006</c:v>
                </c:pt>
                <c:pt idx="7">
                  <c:v>03.2006</c:v>
                </c:pt>
                <c:pt idx="8">
                  <c:v>04.2006</c:v>
                </c:pt>
                <c:pt idx="9">
                  <c:v>05.2006</c:v>
                </c:pt>
                <c:pt idx="10">
                  <c:v>06.2006</c:v>
                </c:pt>
                <c:pt idx="11">
                  <c:v>07.2006</c:v>
                </c:pt>
                <c:pt idx="12">
                  <c:v>08.2006</c:v>
                </c:pt>
                <c:pt idx="13">
                  <c:v>09.2006</c:v>
                </c:pt>
                <c:pt idx="14">
                  <c:v>10.2006</c:v>
                </c:pt>
                <c:pt idx="15">
                  <c:v>11.2006</c:v>
                </c:pt>
                <c:pt idx="16">
                  <c:v>12.2006</c:v>
                </c:pt>
                <c:pt idx="17">
                  <c:v>01.2007</c:v>
                </c:pt>
                <c:pt idx="18">
                  <c:v>02.2007</c:v>
                </c:pt>
                <c:pt idx="19">
                  <c:v>03.2007</c:v>
                </c:pt>
                <c:pt idx="20">
                  <c:v>04.2007</c:v>
                </c:pt>
                <c:pt idx="21">
                  <c:v>05.2007</c:v>
                </c:pt>
                <c:pt idx="22">
                  <c:v>06.2007</c:v>
                </c:pt>
                <c:pt idx="23">
                  <c:v>07.2007</c:v>
                </c:pt>
                <c:pt idx="24">
                  <c:v>08.2007</c:v>
                </c:pt>
                <c:pt idx="25">
                  <c:v>09.2007</c:v>
                </c:pt>
                <c:pt idx="26">
                  <c:v>10.2007</c:v>
                </c:pt>
                <c:pt idx="27">
                  <c:v>11.2007</c:v>
                </c:pt>
                <c:pt idx="28">
                  <c:v>12.2007</c:v>
                </c:pt>
                <c:pt idx="29">
                  <c:v>01.2008</c:v>
                </c:pt>
                <c:pt idx="30">
                  <c:v>02.2008</c:v>
                </c:pt>
                <c:pt idx="31">
                  <c:v>03.2008</c:v>
                </c:pt>
                <c:pt idx="32">
                  <c:v>04.2008</c:v>
                </c:pt>
                <c:pt idx="33">
                  <c:v>05.2008</c:v>
                </c:pt>
                <c:pt idx="34">
                  <c:v>06.2008</c:v>
                </c:pt>
                <c:pt idx="35">
                  <c:v>07.2008</c:v>
                </c:pt>
                <c:pt idx="36">
                  <c:v>08.2008</c:v>
                </c:pt>
                <c:pt idx="37">
                  <c:v>09.2008</c:v>
                </c:pt>
                <c:pt idx="38">
                  <c:v>10.2008</c:v>
                </c:pt>
                <c:pt idx="39">
                  <c:v>11.2008</c:v>
                </c:pt>
                <c:pt idx="40">
                  <c:v>12.2008</c:v>
                </c:pt>
                <c:pt idx="41">
                  <c:v>01.2009</c:v>
                </c:pt>
                <c:pt idx="42">
                  <c:v>02.2009</c:v>
                </c:pt>
                <c:pt idx="43">
                  <c:v>03.2009</c:v>
                </c:pt>
                <c:pt idx="44">
                  <c:v>04.2009</c:v>
                </c:pt>
                <c:pt idx="45">
                  <c:v>05.2009</c:v>
                </c:pt>
                <c:pt idx="46">
                  <c:v>06.2009</c:v>
                </c:pt>
                <c:pt idx="47">
                  <c:v>07.2009</c:v>
                </c:pt>
                <c:pt idx="48">
                  <c:v>08.2009</c:v>
                </c:pt>
                <c:pt idx="49">
                  <c:v>09.2009</c:v>
                </c:pt>
                <c:pt idx="50">
                  <c:v>10.2009</c:v>
                </c:pt>
                <c:pt idx="51">
                  <c:v>11.2009</c:v>
                </c:pt>
                <c:pt idx="52">
                  <c:v>12.2009</c:v>
                </c:pt>
                <c:pt idx="53">
                  <c:v>01.2010</c:v>
                </c:pt>
                <c:pt idx="54">
                  <c:v>02.2010</c:v>
                </c:pt>
                <c:pt idx="55">
                  <c:v>03.2010</c:v>
                </c:pt>
                <c:pt idx="56">
                  <c:v>04.2010</c:v>
                </c:pt>
                <c:pt idx="57">
                  <c:v>05.2010</c:v>
                </c:pt>
                <c:pt idx="58">
                  <c:v>06.2010</c:v>
                </c:pt>
                <c:pt idx="59">
                  <c:v>07.2010</c:v>
                </c:pt>
                <c:pt idx="60">
                  <c:v>08.2010</c:v>
                </c:pt>
                <c:pt idx="61">
                  <c:v>09.2010</c:v>
                </c:pt>
                <c:pt idx="62">
                  <c:v>10.2010</c:v>
                </c:pt>
                <c:pt idx="63">
                  <c:v>11.2010</c:v>
                </c:pt>
                <c:pt idx="64">
                  <c:v>12.2010</c:v>
                </c:pt>
                <c:pt idx="65">
                  <c:v>01.2011</c:v>
                </c:pt>
                <c:pt idx="66">
                  <c:v>02.2011</c:v>
                </c:pt>
                <c:pt idx="67">
                  <c:v>03.2011</c:v>
                </c:pt>
                <c:pt idx="68">
                  <c:v>04.2011</c:v>
                </c:pt>
                <c:pt idx="69">
                  <c:v>05.2011</c:v>
                </c:pt>
                <c:pt idx="70">
                  <c:v>06.2011</c:v>
                </c:pt>
                <c:pt idx="71">
                  <c:v>07.2011</c:v>
                </c:pt>
                <c:pt idx="72">
                  <c:v>08.2011</c:v>
                </c:pt>
                <c:pt idx="73">
                  <c:v>09.2011</c:v>
                </c:pt>
                <c:pt idx="74">
                  <c:v>10.2011</c:v>
                </c:pt>
                <c:pt idx="75">
                  <c:v>11.2011</c:v>
                </c:pt>
                <c:pt idx="76">
                  <c:v>12.2011</c:v>
                </c:pt>
                <c:pt idx="77">
                  <c:v>01.2012</c:v>
                </c:pt>
                <c:pt idx="78">
                  <c:v>02.2012</c:v>
                </c:pt>
                <c:pt idx="79">
                  <c:v>03.2012</c:v>
                </c:pt>
                <c:pt idx="80">
                  <c:v>04.2012</c:v>
                </c:pt>
                <c:pt idx="81">
                  <c:v>05.2012</c:v>
                </c:pt>
                <c:pt idx="82">
                  <c:v>06.2012</c:v>
                </c:pt>
                <c:pt idx="83">
                  <c:v>07.2012</c:v>
                </c:pt>
                <c:pt idx="84">
                  <c:v>08.2012</c:v>
                </c:pt>
                <c:pt idx="85">
                  <c:v>09.2012</c:v>
                </c:pt>
                <c:pt idx="86">
                  <c:v>10.2012</c:v>
                </c:pt>
                <c:pt idx="87">
                  <c:v>11.2012</c:v>
                </c:pt>
                <c:pt idx="88">
                  <c:v>12.2012</c:v>
                </c:pt>
                <c:pt idx="89">
                  <c:v>01.2013</c:v>
                </c:pt>
                <c:pt idx="90">
                  <c:v>02.2013</c:v>
                </c:pt>
                <c:pt idx="91">
                  <c:v>03.2013</c:v>
                </c:pt>
                <c:pt idx="92">
                  <c:v>04.2013</c:v>
                </c:pt>
                <c:pt idx="93">
                  <c:v>05.2013</c:v>
                </c:pt>
                <c:pt idx="94">
                  <c:v>06.2013</c:v>
                </c:pt>
                <c:pt idx="95">
                  <c:v>07.2013</c:v>
                </c:pt>
                <c:pt idx="96">
                  <c:v>08.2013</c:v>
                </c:pt>
                <c:pt idx="97">
                  <c:v>09.2013</c:v>
                </c:pt>
                <c:pt idx="98">
                  <c:v>10.2013</c:v>
                </c:pt>
                <c:pt idx="99">
                  <c:v>11.2013</c:v>
                </c:pt>
                <c:pt idx="100">
                  <c:v>12.2013</c:v>
                </c:pt>
                <c:pt idx="101">
                  <c:v>01.2014</c:v>
                </c:pt>
                <c:pt idx="102">
                  <c:v>02.2014</c:v>
                </c:pt>
                <c:pt idx="103">
                  <c:v>03.2014</c:v>
                </c:pt>
                <c:pt idx="104">
                  <c:v>04.2014</c:v>
                </c:pt>
                <c:pt idx="105">
                  <c:v>05.2014</c:v>
                </c:pt>
                <c:pt idx="106">
                  <c:v>06.2014</c:v>
                </c:pt>
                <c:pt idx="107">
                  <c:v>07.2014</c:v>
                </c:pt>
                <c:pt idx="108">
                  <c:v>08.2014</c:v>
                </c:pt>
                <c:pt idx="109">
                  <c:v>09.2014</c:v>
                </c:pt>
                <c:pt idx="110">
                  <c:v>10.2014</c:v>
                </c:pt>
                <c:pt idx="111">
                  <c:v>11.2014</c:v>
                </c:pt>
                <c:pt idx="112">
                  <c:v>12.2014</c:v>
                </c:pt>
                <c:pt idx="113">
                  <c:v>01.2015</c:v>
                </c:pt>
                <c:pt idx="114">
                  <c:v>02.2015</c:v>
                </c:pt>
                <c:pt idx="115">
                  <c:v>03.2015</c:v>
                </c:pt>
                <c:pt idx="116">
                  <c:v>04.2015</c:v>
                </c:pt>
                <c:pt idx="117">
                  <c:v>05.2015</c:v>
                </c:pt>
                <c:pt idx="118">
                  <c:v>06.2015</c:v>
                </c:pt>
                <c:pt idx="119">
                  <c:v>07.2015</c:v>
                </c:pt>
                <c:pt idx="120">
                  <c:v>08.2015</c:v>
                </c:pt>
                <c:pt idx="121">
                  <c:v>09.2015</c:v>
                </c:pt>
                <c:pt idx="122">
                  <c:v>10.2015</c:v>
                </c:pt>
                <c:pt idx="123">
                  <c:v>11.2015</c:v>
                </c:pt>
                <c:pt idx="124">
                  <c:v>12.2015</c:v>
                </c:pt>
                <c:pt idx="125">
                  <c:v>01.2016</c:v>
                </c:pt>
                <c:pt idx="126">
                  <c:v>02.2016</c:v>
                </c:pt>
                <c:pt idx="127">
                  <c:v>03.2016</c:v>
                </c:pt>
                <c:pt idx="128">
                  <c:v>04.2016</c:v>
                </c:pt>
                <c:pt idx="129">
                  <c:v>05.2016</c:v>
                </c:pt>
                <c:pt idx="130">
                  <c:v>06.2016</c:v>
                </c:pt>
                <c:pt idx="131">
                  <c:v>07.2016</c:v>
                </c:pt>
                <c:pt idx="132">
                  <c:v>08.2016</c:v>
                </c:pt>
                <c:pt idx="133">
                  <c:v>09.2016</c:v>
                </c:pt>
                <c:pt idx="134">
                  <c:v>10.2016</c:v>
                </c:pt>
                <c:pt idx="135">
                  <c:v>11.2016</c:v>
                </c:pt>
                <c:pt idx="136">
                  <c:v>12.2016</c:v>
                </c:pt>
                <c:pt idx="137">
                  <c:v>01.2017</c:v>
                </c:pt>
                <c:pt idx="138">
                  <c:v>02.2017</c:v>
                </c:pt>
                <c:pt idx="139">
                  <c:v>03.2017</c:v>
                </c:pt>
                <c:pt idx="140">
                  <c:v>04.2017</c:v>
                </c:pt>
                <c:pt idx="141">
                  <c:v>05.2017</c:v>
                </c:pt>
                <c:pt idx="142">
                  <c:v>06.2017</c:v>
                </c:pt>
                <c:pt idx="143">
                  <c:v>07.2017</c:v>
                </c:pt>
                <c:pt idx="144">
                  <c:v>08.2017</c:v>
                </c:pt>
                <c:pt idx="145">
                  <c:v>09.2017</c:v>
                </c:pt>
                <c:pt idx="146">
                  <c:v>10.2017</c:v>
                </c:pt>
                <c:pt idx="147">
                  <c:v>11.2017</c:v>
                </c:pt>
                <c:pt idx="148">
                  <c:v>12.2017</c:v>
                </c:pt>
                <c:pt idx="149">
                  <c:v>01.2018</c:v>
                </c:pt>
                <c:pt idx="150">
                  <c:v>02.2018</c:v>
                </c:pt>
                <c:pt idx="151">
                  <c:v>03.2018</c:v>
                </c:pt>
                <c:pt idx="152">
                  <c:v>04.2018</c:v>
                </c:pt>
                <c:pt idx="153">
                  <c:v>05.2018</c:v>
                </c:pt>
                <c:pt idx="154">
                  <c:v>06.2018</c:v>
                </c:pt>
                <c:pt idx="155">
                  <c:v>07.2018</c:v>
                </c:pt>
                <c:pt idx="156">
                  <c:v>08.2018</c:v>
                </c:pt>
                <c:pt idx="157">
                  <c:v>09.2018</c:v>
                </c:pt>
                <c:pt idx="158">
                  <c:v>10.2018</c:v>
                </c:pt>
                <c:pt idx="159">
                  <c:v>11.2018</c:v>
                </c:pt>
                <c:pt idx="160">
                  <c:v>12.2018</c:v>
                </c:pt>
                <c:pt idx="161">
                  <c:v>01.2019</c:v>
                </c:pt>
                <c:pt idx="162">
                  <c:v>02.2019</c:v>
                </c:pt>
                <c:pt idx="163">
                  <c:v>03.2019</c:v>
                </c:pt>
                <c:pt idx="164">
                  <c:v>04.2019</c:v>
                </c:pt>
                <c:pt idx="165">
                  <c:v>05.2019</c:v>
                </c:pt>
                <c:pt idx="166">
                  <c:v>06.2019</c:v>
                </c:pt>
                <c:pt idx="167">
                  <c:v>07.2019</c:v>
                </c:pt>
                <c:pt idx="168">
                  <c:v>08.2019</c:v>
                </c:pt>
                <c:pt idx="169">
                  <c:v>09.2019</c:v>
                </c:pt>
                <c:pt idx="170">
                  <c:v>10.2019</c:v>
                </c:pt>
                <c:pt idx="171">
                  <c:v>11.2019</c:v>
                </c:pt>
                <c:pt idx="172">
                  <c:v>12.2019</c:v>
                </c:pt>
                <c:pt idx="173">
                  <c:v>01.2020</c:v>
                </c:pt>
                <c:pt idx="174">
                  <c:v>02.2020</c:v>
                </c:pt>
                <c:pt idx="175">
                  <c:v>03.2020</c:v>
                </c:pt>
                <c:pt idx="176">
                  <c:v>04.2020</c:v>
                </c:pt>
                <c:pt idx="177">
                  <c:v>05.2020</c:v>
                </c:pt>
                <c:pt idx="178">
                  <c:v>06.2020</c:v>
                </c:pt>
                <c:pt idx="179">
                  <c:v>07.2020</c:v>
                </c:pt>
                <c:pt idx="180">
                  <c:v>08.2020</c:v>
                </c:pt>
                <c:pt idx="181">
                  <c:v>09.2020</c:v>
                </c:pt>
                <c:pt idx="182">
                  <c:v>10.2020</c:v>
                </c:pt>
                <c:pt idx="183">
                  <c:v>11.2020</c:v>
                </c:pt>
                <c:pt idx="184">
                  <c:v>12.2020</c:v>
                </c:pt>
                <c:pt idx="185">
                  <c:v>01.2021</c:v>
                </c:pt>
                <c:pt idx="186">
                  <c:v>02.2021</c:v>
                </c:pt>
                <c:pt idx="187">
                  <c:v>03.2021</c:v>
                </c:pt>
                <c:pt idx="188">
                  <c:v>04.2021</c:v>
                </c:pt>
                <c:pt idx="189">
                  <c:v>05.2021</c:v>
                </c:pt>
                <c:pt idx="190">
                  <c:v>06.2021</c:v>
                </c:pt>
                <c:pt idx="191">
                  <c:v>07.2021</c:v>
                </c:pt>
                <c:pt idx="192">
                  <c:v>08.2021</c:v>
                </c:pt>
                <c:pt idx="193">
                  <c:v>09.2021</c:v>
                </c:pt>
                <c:pt idx="194">
                  <c:v>10.2021</c:v>
                </c:pt>
                <c:pt idx="195">
                  <c:v>11.2021</c:v>
                </c:pt>
                <c:pt idx="196">
                  <c:v>12.2021</c:v>
                </c:pt>
                <c:pt idx="197">
                  <c:v>01.2022</c:v>
                </c:pt>
                <c:pt idx="198">
                  <c:v>02.2022</c:v>
                </c:pt>
                <c:pt idx="199">
                  <c:v>03.2022</c:v>
                </c:pt>
                <c:pt idx="200">
                  <c:v>04.2022</c:v>
                </c:pt>
                <c:pt idx="201">
                  <c:v>05.2022</c:v>
                </c:pt>
                <c:pt idx="202">
                  <c:v>06.2022</c:v>
                </c:pt>
                <c:pt idx="203">
                  <c:v>07.2022</c:v>
                </c:pt>
                <c:pt idx="204">
                  <c:v>08.2022</c:v>
                </c:pt>
                <c:pt idx="205">
                  <c:v>09.2022</c:v>
                </c:pt>
                <c:pt idx="206">
                  <c:v>10.2022</c:v>
                </c:pt>
                <c:pt idx="207">
                  <c:v>11.2022</c:v>
                </c:pt>
                <c:pt idx="208">
                  <c:v>12.2022</c:v>
                </c:pt>
                <c:pt idx="209">
                  <c:v>01.2023</c:v>
                </c:pt>
                <c:pt idx="210">
                  <c:v>02.2023</c:v>
                </c:pt>
                <c:pt idx="211">
                  <c:v>03.2023</c:v>
                </c:pt>
                <c:pt idx="212">
                  <c:v>04.2023</c:v>
                </c:pt>
                <c:pt idx="213">
                  <c:v>05.2023</c:v>
                </c:pt>
                <c:pt idx="214">
                  <c:v>06.2023</c:v>
                </c:pt>
                <c:pt idx="215">
                  <c:v>07.2023</c:v>
                </c:pt>
                <c:pt idx="216">
                  <c:v>08.2023</c:v>
                </c:pt>
                <c:pt idx="217">
                  <c:v>09.2023</c:v>
                </c:pt>
                <c:pt idx="218">
                  <c:v>10.2023</c:v>
                </c:pt>
                <c:pt idx="219">
                  <c:v>11.2023</c:v>
                </c:pt>
                <c:pt idx="220">
                  <c:v>12.2023</c:v>
                </c:pt>
                <c:pt idx="221">
                  <c:v>01.2024</c:v>
                </c:pt>
                <c:pt idx="222">
                  <c:v>02.2024</c:v>
                </c:pt>
                <c:pt idx="223">
                  <c:v>03.2024</c:v>
                </c:pt>
                <c:pt idx="224">
                  <c:v>04.2024</c:v>
                </c:pt>
                <c:pt idx="225">
                  <c:v>05.2024</c:v>
                </c:pt>
                <c:pt idx="226">
                  <c:v>06.2024</c:v>
                </c:pt>
                <c:pt idx="227">
                  <c:v>07.2024</c:v>
                </c:pt>
                <c:pt idx="228">
                  <c:v>08.2024</c:v>
                </c:pt>
                <c:pt idx="229">
                  <c:v>09.2024</c:v>
                </c:pt>
                <c:pt idx="230">
                  <c:v>10.2024</c:v>
                </c:pt>
                <c:pt idx="231">
                  <c:v>11.2024</c:v>
                </c:pt>
                <c:pt idx="232">
                  <c:v>12.2024</c:v>
                </c:pt>
                <c:pt idx="233">
                  <c:v>01.2025</c:v>
                </c:pt>
                <c:pt idx="234">
                  <c:v>02.2025</c:v>
                </c:pt>
                <c:pt idx="235">
                  <c:v>03.2025</c:v>
                </c:pt>
                <c:pt idx="236">
                  <c:v>04.2025</c:v>
                </c:pt>
                <c:pt idx="237">
                  <c:v>05.2025</c:v>
                </c:pt>
                <c:pt idx="238">
                  <c:v>06.2025</c:v>
                </c:pt>
                <c:pt idx="239">
                  <c:v>07.2025</c:v>
                </c:pt>
                <c:pt idx="240">
                  <c:v>08.2025</c:v>
                </c:pt>
                <c:pt idx="241">
                  <c:v>09.2025</c:v>
                </c:pt>
                <c:pt idx="242">
                  <c:v>10.2025</c:v>
                </c:pt>
                <c:pt idx="243">
                  <c:v>11.2025</c:v>
                </c:pt>
                <c:pt idx="244">
                  <c:v>12.2025</c:v>
                </c:pt>
                <c:pt idx="245">
                  <c:v>01.2026</c:v>
                </c:pt>
                <c:pt idx="246">
                  <c:v>02.2026</c:v>
                </c:pt>
                <c:pt idx="247">
                  <c:v>03.2026</c:v>
                </c:pt>
                <c:pt idx="248">
                  <c:v>04.2026</c:v>
                </c:pt>
                <c:pt idx="249">
                  <c:v>05.2026</c:v>
                </c:pt>
                <c:pt idx="250">
                  <c:v>06.2026</c:v>
                </c:pt>
                <c:pt idx="251">
                  <c:v>07.2026</c:v>
                </c:pt>
                <c:pt idx="252">
                  <c:v>08.2026</c:v>
                </c:pt>
              </c:strCache>
            </c:strRef>
          </c:cat>
          <c:val>
            <c:numRef>
              <c:f>Sheet1!$C$2:$C$254</c:f>
              <c:numCache>
                <c:formatCode>General</c:formatCode>
                <c:ptCount val="253"/>
                <c:pt idx="0">
                  <c:v>0</c:v>
                </c:pt>
                <c:pt idx="1">
                  <c:v>6.44</c:v>
                </c:pt>
                <c:pt idx="2">
                  <c:v>20.5</c:v>
                </c:pt>
                <c:pt idx="3">
                  <c:v>26.36</c:v>
                </c:pt>
                <c:pt idx="4">
                  <c:v>29.41</c:v>
                </c:pt>
                <c:pt idx="5">
                  <c:v>38.78</c:v>
                </c:pt>
                <c:pt idx="6">
                  <c:v>39.25</c:v>
                </c:pt>
                <c:pt idx="7">
                  <c:v>53.99</c:v>
                </c:pt>
                <c:pt idx="8">
                  <c:v>61.74</c:v>
                </c:pt>
                <c:pt idx="9">
                  <c:v>72.64</c:v>
                </c:pt>
                <c:pt idx="10">
                  <c:v>75.83</c:v>
                </c:pt>
                <c:pt idx="11">
                  <c:v>89.91</c:v>
                </c:pt>
                <c:pt idx="12">
                  <c:v>101.08</c:v>
                </c:pt>
                <c:pt idx="13">
                  <c:v>105.93</c:v>
                </c:pt>
                <c:pt idx="14">
                  <c:v>117.11</c:v>
                </c:pt>
                <c:pt idx="15">
                  <c:v>125.32</c:v>
                </c:pt>
                <c:pt idx="16">
                  <c:v>135</c:v>
                </c:pt>
                <c:pt idx="17">
                  <c:v>140.66999999999999</c:v>
                </c:pt>
                <c:pt idx="18">
                  <c:v>156.9</c:v>
                </c:pt>
                <c:pt idx="19">
                  <c:v>164.42</c:v>
                </c:pt>
                <c:pt idx="20">
                  <c:v>175</c:v>
                </c:pt>
                <c:pt idx="21">
                  <c:v>178.19</c:v>
                </c:pt>
                <c:pt idx="22">
                  <c:v>164.82</c:v>
                </c:pt>
                <c:pt idx="23">
                  <c:v>151.66999999999999</c:v>
                </c:pt>
                <c:pt idx="24">
                  <c:v>143.33000000000001</c:v>
                </c:pt>
                <c:pt idx="25">
                  <c:v>127.15</c:v>
                </c:pt>
                <c:pt idx="26">
                  <c:v>91.58</c:v>
                </c:pt>
                <c:pt idx="27">
                  <c:v>62.88</c:v>
                </c:pt>
                <c:pt idx="28">
                  <c:v>19.53</c:v>
                </c:pt>
                <c:pt idx="29">
                  <c:v>5.56</c:v>
                </c:pt>
                <c:pt idx="30">
                  <c:v>-27.27</c:v>
                </c:pt>
                <c:pt idx="31">
                  <c:v>-42.5</c:v>
                </c:pt>
                <c:pt idx="32">
                  <c:v>-44.5</c:v>
                </c:pt>
                <c:pt idx="33">
                  <c:v>-45.92</c:v>
                </c:pt>
                <c:pt idx="34">
                  <c:v>-53.02</c:v>
                </c:pt>
                <c:pt idx="35">
                  <c:v>-60.92</c:v>
                </c:pt>
                <c:pt idx="36">
                  <c:v>-65.62</c:v>
                </c:pt>
                <c:pt idx="37">
                  <c:v>-68.180000000000007</c:v>
                </c:pt>
                <c:pt idx="38">
                  <c:v>-67.42</c:v>
                </c:pt>
                <c:pt idx="39">
                  <c:v>-61.17</c:v>
                </c:pt>
                <c:pt idx="40">
                  <c:v>-87.07</c:v>
                </c:pt>
                <c:pt idx="41">
                  <c:v>-74.75</c:v>
                </c:pt>
                <c:pt idx="42">
                  <c:v>-75</c:v>
                </c:pt>
                <c:pt idx="43">
                  <c:v>-72.39</c:v>
                </c:pt>
                <c:pt idx="44">
                  <c:v>-75.56</c:v>
                </c:pt>
                <c:pt idx="45">
                  <c:v>-83.04</c:v>
                </c:pt>
                <c:pt idx="46">
                  <c:v>-69.7</c:v>
                </c:pt>
                <c:pt idx="47">
                  <c:v>-60.47</c:v>
                </c:pt>
                <c:pt idx="48">
                  <c:v>-79.2</c:v>
                </c:pt>
                <c:pt idx="49">
                  <c:v>-63.98</c:v>
                </c:pt>
                <c:pt idx="50">
                  <c:v>-70.3</c:v>
                </c:pt>
                <c:pt idx="51">
                  <c:v>-67.87</c:v>
                </c:pt>
                <c:pt idx="52">
                  <c:v>-72.98</c:v>
                </c:pt>
                <c:pt idx="53">
                  <c:v>-67.84</c:v>
                </c:pt>
                <c:pt idx="54">
                  <c:v>-57.2</c:v>
                </c:pt>
                <c:pt idx="55">
                  <c:v>-61.92</c:v>
                </c:pt>
                <c:pt idx="56">
                  <c:v>-55.44</c:v>
                </c:pt>
                <c:pt idx="57">
                  <c:v>-59.19</c:v>
                </c:pt>
                <c:pt idx="58">
                  <c:v>-64.03</c:v>
                </c:pt>
                <c:pt idx="59">
                  <c:v>-56.62</c:v>
                </c:pt>
                <c:pt idx="60">
                  <c:v>-64.87</c:v>
                </c:pt>
                <c:pt idx="61">
                  <c:v>-62.95</c:v>
                </c:pt>
                <c:pt idx="62">
                  <c:v>-70.11</c:v>
                </c:pt>
                <c:pt idx="63">
                  <c:v>-68.349999999999994</c:v>
                </c:pt>
                <c:pt idx="64">
                  <c:v>-73.349999999999994</c:v>
                </c:pt>
                <c:pt idx="65">
                  <c:v>-63.65</c:v>
                </c:pt>
                <c:pt idx="66">
                  <c:v>-77.069999999999993</c:v>
                </c:pt>
                <c:pt idx="67">
                  <c:v>-64.89</c:v>
                </c:pt>
                <c:pt idx="68">
                  <c:v>-70.31</c:v>
                </c:pt>
                <c:pt idx="69">
                  <c:v>-61.72</c:v>
                </c:pt>
                <c:pt idx="70">
                  <c:v>-63.83</c:v>
                </c:pt>
                <c:pt idx="71">
                  <c:v>-56.99</c:v>
                </c:pt>
                <c:pt idx="72">
                  <c:v>-63.12</c:v>
                </c:pt>
                <c:pt idx="73">
                  <c:v>-76.52</c:v>
                </c:pt>
                <c:pt idx="74">
                  <c:v>-67.069999999999993</c:v>
                </c:pt>
                <c:pt idx="75">
                  <c:v>-73.28</c:v>
                </c:pt>
                <c:pt idx="76">
                  <c:v>-68.94</c:v>
                </c:pt>
                <c:pt idx="77">
                  <c:v>-56.35</c:v>
                </c:pt>
                <c:pt idx="78">
                  <c:v>-61.17</c:v>
                </c:pt>
                <c:pt idx="79">
                  <c:v>-68.8</c:v>
                </c:pt>
                <c:pt idx="80">
                  <c:v>-70.3</c:v>
                </c:pt>
                <c:pt idx="81">
                  <c:v>-63.64</c:v>
                </c:pt>
                <c:pt idx="82">
                  <c:v>-70.739999999999995</c:v>
                </c:pt>
                <c:pt idx="83">
                  <c:v>-67.08</c:v>
                </c:pt>
                <c:pt idx="84">
                  <c:v>-60.79</c:v>
                </c:pt>
                <c:pt idx="85">
                  <c:v>-55.35</c:v>
                </c:pt>
                <c:pt idx="86">
                  <c:v>-58.24</c:v>
                </c:pt>
                <c:pt idx="87">
                  <c:v>-75.25</c:v>
                </c:pt>
                <c:pt idx="88">
                  <c:v>-59.28</c:v>
                </c:pt>
                <c:pt idx="89">
                  <c:v>-60.29</c:v>
                </c:pt>
                <c:pt idx="90">
                  <c:v>-57.85</c:v>
                </c:pt>
                <c:pt idx="91">
                  <c:v>-50.25</c:v>
                </c:pt>
                <c:pt idx="92">
                  <c:v>-71.930000000000007</c:v>
                </c:pt>
                <c:pt idx="93">
                  <c:v>-62.71</c:v>
                </c:pt>
                <c:pt idx="94">
                  <c:v>-55.23</c:v>
                </c:pt>
                <c:pt idx="95">
                  <c:v>-67.88</c:v>
                </c:pt>
                <c:pt idx="96">
                  <c:v>-49.14</c:v>
                </c:pt>
                <c:pt idx="97">
                  <c:v>-55.54</c:v>
                </c:pt>
                <c:pt idx="98">
                  <c:v>-52.42</c:v>
                </c:pt>
                <c:pt idx="99">
                  <c:v>-60.68</c:v>
                </c:pt>
                <c:pt idx="100">
                  <c:v>-52.12</c:v>
                </c:pt>
                <c:pt idx="101">
                  <c:v>-50.34</c:v>
                </c:pt>
                <c:pt idx="102">
                  <c:v>-55.1</c:v>
                </c:pt>
                <c:pt idx="103">
                  <c:v>-54.84</c:v>
                </c:pt>
                <c:pt idx="104">
                  <c:v>-54.38</c:v>
                </c:pt>
                <c:pt idx="105">
                  <c:v>-60.93</c:v>
                </c:pt>
                <c:pt idx="106">
                  <c:v>-56.39</c:v>
                </c:pt>
                <c:pt idx="107">
                  <c:v>-56.17</c:v>
                </c:pt>
                <c:pt idx="108">
                  <c:v>-52.7</c:v>
                </c:pt>
                <c:pt idx="109">
                  <c:v>-49</c:v>
                </c:pt>
                <c:pt idx="110">
                  <c:v>-61.35</c:v>
                </c:pt>
                <c:pt idx="111">
                  <c:v>-55.75</c:v>
                </c:pt>
                <c:pt idx="112">
                  <c:v>-46.11</c:v>
                </c:pt>
                <c:pt idx="113">
                  <c:v>-59.46</c:v>
                </c:pt>
                <c:pt idx="114">
                  <c:v>-59.93</c:v>
                </c:pt>
                <c:pt idx="115">
                  <c:v>-53.79</c:v>
                </c:pt>
                <c:pt idx="116">
                  <c:v>-49.93</c:v>
                </c:pt>
                <c:pt idx="117">
                  <c:v>-54.93</c:v>
                </c:pt>
                <c:pt idx="118">
                  <c:v>-47.03</c:v>
                </c:pt>
                <c:pt idx="119">
                  <c:v>-49.86</c:v>
                </c:pt>
                <c:pt idx="120">
                  <c:v>-49.95</c:v>
                </c:pt>
                <c:pt idx="121">
                  <c:v>-50.84</c:v>
                </c:pt>
                <c:pt idx="122">
                  <c:v>-39.369999999999997</c:v>
                </c:pt>
                <c:pt idx="123">
                  <c:v>-53.73</c:v>
                </c:pt>
                <c:pt idx="124">
                  <c:v>-63.69</c:v>
                </c:pt>
                <c:pt idx="125">
                  <c:v>-41.21</c:v>
                </c:pt>
                <c:pt idx="126">
                  <c:v>-52.75</c:v>
                </c:pt>
                <c:pt idx="127">
                  <c:v>-48.52</c:v>
                </c:pt>
                <c:pt idx="128">
                  <c:v>-40.479999999999997</c:v>
                </c:pt>
                <c:pt idx="129">
                  <c:v>-57.11</c:v>
                </c:pt>
                <c:pt idx="130">
                  <c:v>-54.18</c:v>
                </c:pt>
                <c:pt idx="131">
                  <c:v>-55.44</c:v>
                </c:pt>
                <c:pt idx="132">
                  <c:v>-49.76</c:v>
                </c:pt>
                <c:pt idx="133">
                  <c:v>-40.950000000000003</c:v>
                </c:pt>
                <c:pt idx="134">
                  <c:v>-39.020000000000003</c:v>
                </c:pt>
                <c:pt idx="135">
                  <c:v>-39.090000000000003</c:v>
                </c:pt>
                <c:pt idx="136">
                  <c:v>-47.81</c:v>
                </c:pt>
                <c:pt idx="137">
                  <c:v>-51.78</c:v>
                </c:pt>
                <c:pt idx="138">
                  <c:v>-36.17</c:v>
                </c:pt>
                <c:pt idx="139">
                  <c:v>-37.909999999999997</c:v>
                </c:pt>
                <c:pt idx="140">
                  <c:v>-30.91</c:v>
                </c:pt>
                <c:pt idx="141">
                  <c:v>-28.04</c:v>
                </c:pt>
                <c:pt idx="142">
                  <c:v>-30</c:v>
                </c:pt>
                <c:pt idx="143">
                  <c:v>-24.86</c:v>
                </c:pt>
                <c:pt idx="144">
                  <c:v>-26.62</c:v>
                </c:pt>
                <c:pt idx="145">
                  <c:v>-25.82</c:v>
                </c:pt>
                <c:pt idx="146">
                  <c:v>-34.229999999999997</c:v>
                </c:pt>
                <c:pt idx="147">
                  <c:v>-32.08</c:v>
                </c:pt>
                <c:pt idx="148">
                  <c:v>-30.82</c:v>
                </c:pt>
                <c:pt idx="149">
                  <c:v>-28.08</c:v>
                </c:pt>
                <c:pt idx="150">
                  <c:v>-36.36</c:v>
                </c:pt>
                <c:pt idx="151">
                  <c:v>-31.87</c:v>
                </c:pt>
                <c:pt idx="152">
                  <c:v>-37.6</c:v>
                </c:pt>
                <c:pt idx="153">
                  <c:v>-37.71</c:v>
                </c:pt>
                <c:pt idx="154">
                  <c:v>-33.020000000000003</c:v>
                </c:pt>
                <c:pt idx="155">
                  <c:v>-50.96</c:v>
                </c:pt>
                <c:pt idx="156">
                  <c:v>-47.78</c:v>
                </c:pt>
                <c:pt idx="157">
                  <c:v>-48.73</c:v>
                </c:pt>
                <c:pt idx="158">
                  <c:v>-53.67</c:v>
                </c:pt>
                <c:pt idx="159">
                  <c:v>-43.57</c:v>
                </c:pt>
                <c:pt idx="160">
                  <c:v>-34.840000000000003</c:v>
                </c:pt>
                <c:pt idx="161">
                  <c:v>-40.880000000000003</c:v>
                </c:pt>
                <c:pt idx="162">
                  <c:v>-37.81</c:v>
                </c:pt>
                <c:pt idx="163">
                  <c:v>-32.299999999999997</c:v>
                </c:pt>
                <c:pt idx="164">
                  <c:v>-30.7</c:v>
                </c:pt>
                <c:pt idx="165">
                  <c:v>-38.909999999999997</c:v>
                </c:pt>
                <c:pt idx="166">
                  <c:v>-30.21</c:v>
                </c:pt>
                <c:pt idx="167">
                  <c:v>-37.61</c:v>
                </c:pt>
                <c:pt idx="168">
                  <c:v>-43.02</c:v>
                </c:pt>
                <c:pt idx="169">
                  <c:v>-42.15</c:v>
                </c:pt>
                <c:pt idx="170">
                  <c:v>-48.05</c:v>
                </c:pt>
                <c:pt idx="171">
                  <c:v>-45.08</c:v>
                </c:pt>
                <c:pt idx="172">
                  <c:v>-42.48</c:v>
                </c:pt>
                <c:pt idx="173">
                  <c:v>-36.1</c:v>
                </c:pt>
                <c:pt idx="174">
                  <c:v>-31.18</c:v>
                </c:pt>
                <c:pt idx="175">
                  <c:v>-50.38</c:v>
                </c:pt>
                <c:pt idx="176">
                  <c:v>-40.31</c:v>
                </c:pt>
                <c:pt idx="177">
                  <c:v>-49.49</c:v>
                </c:pt>
                <c:pt idx="178">
                  <c:v>-40.99</c:v>
                </c:pt>
                <c:pt idx="179">
                  <c:v>-45.2</c:v>
                </c:pt>
                <c:pt idx="180">
                  <c:v>-55.99</c:v>
                </c:pt>
                <c:pt idx="181">
                  <c:v>-36.1</c:v>
                </c:pt>
                <c:pt idx="182">
                  <c:v>-41.96</c:v>
                </c:pt>
                <c:pt idx="183">
                  <c:v>-38.200000000000003</c:v>
                </c:pt>
                <c:pt idx="184">
                  <c:v>-38.090000000000003</c:v>
                </c:pt>
                <c:pt idx="185">
                  <c:v>-32.26</c:v>
                </c:pt>
                <c:pt idx="186">
                  <c:v>-22.43</c:v>
                </c:pt>
                <c:pt idx="187">
                  <c:v>-22.8</c:v>
                </c:pt>
                <c:pt idx="188">
                  <c:v>-16.36</c:v>
                </c:pt>
                <c:pt idx="189">
                  <c:v>-12.83</c:v>
                </c:pt>
                <c:pt idx="190">
                  <c:v>-3.74</c:v>
                </c:pt>
                <c:pt idx="191">
                  <c:v>-10.39</c:v>
                </c:pt>
                <c:pt idx="192">
                  <c:v>-13.86</c:v>
                </c:pt>
                <c:pt idx="193">
                  <c:v>3.9</c:v>
                </c:pt>
                <c:pt idx="194">
                  <c:v>-1.99</c:v>
                </c:pt>
                <c:pt idx="195">
                  <c:v>9.19</c:v>
                </c:pt>
                <c:pt idx="196">
                  <c:v>7.3</c:v>
                </c:pt>
                <c:pt idx="197">
                  <c:v>6.71</c:v>
                </c:pt>
                <c:pt idx="198">
                  <c:v>12.09</c:v>
                </c:pt>
                <c:pt idx="199">
                  <c:v>22.54</c:v>
                </c:pt>
                <c:pt idx="200">
                  <c:v>24.13</c:v>
                </c:pt>
                <c:pt idx="201">
                  <c:v>12.92</c:v>
                </c:pt>
                <c:pt idx="202">
                  <c:v>14.29</c:v>
                </c:pt>
                <c:pt idx="203">
                  <c:v>20.62</c:v>
                </c:pt>
                <c:pt idx="204">
                  <c:v>9.93</c:v>
                </c:pt>
                <c:pt idx="205">
                  <c:v>17.829999999999998</c:v>
                </c:pt>
                <c:pt idx="206">
                  <c:v>16.510000000000002</c:v>
                </c:pt>
                <c:pt idx="207">
                  <c:v>19.38</c:v>
                </c:pt>
                <c:pt idx="208">
                  <c:v>13.33</c:v>
                </c:pt>
                <c:pt idx="209">
                  <c:v>9.6300000000000008</c:v>
                </c:pt>
                <c:pt idx="210">
                  <c:v>7.56</c:v>
                </c:pt>
                <c:pt idx="211">
                  <c:v>14.13</c:v>
                </c:pt>
                <c:pt idx="212">
                  <c:v>18.91</c:v>
                </c:pt>
                <c:pt idx="213">
                  <c:v>20.74</c:v>
                </c:pt>
                <c:pt idx="214">
                  <c:v>34.96</c:v>
                </c:pt>
                <c:pt idx="215">
                  <c:v>30.8</c:v>
                </c:pt>
                <c:pt idx="216">
                  <c:v>19.23</c:v>
                </c:pt>
                <c:pt idx="217">
                  <c:v>27.09</c:v>
                </c:pt>
                <c:pt idx="218">
                  <c:v>22.56</c:v>
                </c:pt>
                <c:pt idx="219">
                  <c:v>23.29</c:v>
                </c:pt>
                <c:pt idx="220">
                  <c:v>26.11</c:v>
                </c:pt>
                <c:pt idx="221">
                  <c:v>28.72</c:v>
                </c:pt>
                <c:pt idx="222">
                  <c:v>22.96</c:v>
                </c:pt>
                <c:pt idx="223">
                  <c:v>30.55</c:v>
                </c:pt>
                <c:pt idx="224">
                  <c:v>16.48</c:v>
                </c:pt>
                <c:pt idx="225">
                  <c:v>22.54</c:v>
                </c:pt>
                <c:pt idx="226">
                  <c:v>37.25</c:v>
                </c:pt>
                <c:pt idx="227">
                  <c:v>22.17</c:v>
                </c:pt>
                <c:pt idx="228">
                  <c:v>28.6</c:v>
                </c:pt>
                <c:pt idx="229">
                  <c:v>22.22</c:v>
                </c:pt>
                <c:pt idx="230">
                  <c:v>26.82</c:v>
                </c:pt>
                <c:pt idx="231">
                  <c:v>24.66</c:v>
                </c:pt>
                <c:pt idx="232">
                  <c:v>25.64</c:v>
                </c:pt>
                <c:pt idx="233">
                  <c:v>23.66</c:v>
                </c:pt>
                <c:pt idx="234">
                  <c:v>32.58</c:v>
                </c:pt>
                <c:pt idx="235">
                  <c:v>28.22</c:v>
                </c:pt>
                <c:pt idx="236">
                  <c:v>40.659999999999997</c:v>
                </c:pt>
                <c:pt idx="237">
                  <c:v>46.51</c:v>
                </c:pt>
                <c:pt idx="238">
                  <c:v>45.53</c:v>
                </c:pt>
                <c:pt idx="239">
                  <c:v>44.95</c:v>
                </c:pt>
                <c:pt idx="240">
                  <c:v>52.72</c:v>
                </c:pt>
                <c:pt idx="241">
                  <c:v>50.65</c:v>
                </c:pt>
                <c:pt idx="242">
                  <c:v>60.61</c:v>
                </c:pt>
                <c:pt idx="243">
                  <c:v>46.51</c:v>
                </c:pt>
                <c:pt idx="244">
                  <c:v>57.99</c:v>
                </c:pt>
                <c:pt idx="245">
                  <c:v>49.31</c:v>
                </c:pt>
                <c:pt idx="246">
                  <c:v>53.53</c:v>
                </c:pt>
                <c:pt idx="247">
                  <c:v>71.930000000000007</c:v>
                </c:pt>
                <c:pt idx="248">
                  <c:v>70.37</c:v>
                </c:pt>
                <c:pt idx="249">
                  <c:v>61.94</c:v>
                </c:pt>
                <c:pt idx="250">
                  <c:v>58.5</c:v>
                </c:pt>
                <c:pt idx="251">
                  <c:v>50.99</c:v>
                </c:pt>
                <c:pt idx="252">
                  <c:v>70.040000000000006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ECC6-4BEC-861C-082C59D717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4748B"/>
                </a:solidFill>
                <a:latin typeface="Arial"/>
              </a:defRPr>
            </a:pPr>
            <a:endParaRPr lang="bg-BG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8EEF2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4748B"/>
                </a:solidFill>
                <a:latin typeface="Arial"/>
              </a:defRPr>
            </a:pPr>
            <a:endParaRPr lang="bg-BG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</c:legend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4218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3A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0" y="0"/>
            <a:ext cx="2926080" cy="5143500"/>
          </a:xfrm>
          <a:prstGeom prst="rect">
            <a:avLst/>
          </a:prstGeom>
          <a:solidFill>
            <a:srgbClr val="2C5F2D"/>
          </a:solidFill>
          <a:ln w="12700">
            <a:solidFill>
              <a:srgbClr val="2C5F2D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3" name="Shape 1"/>
          <p:cNvSpPr/>
          <p:nvPr/>
        </p:nvSpPr>
        <p:spPr>
          <a:xfrm>
            <a:off x="6583680" y="0"/>
            <a:ext cx="2560320" cy="5143500"/>
          </a:xfrm>
          <a:prstGeom prst="rect">
            <a:avLst/>
          </a:prstGeom>
          <a:solidFill>
            <a:srgbClr val="3D7A3E">
              <a:alpha val="60000"/>
            </a:srgbClr>
          </a:solidFill>
          <a:ln w="12700">
            <a:solidFill>
              <a:srgbClr val="3D7A3E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4" name="Shape 2"/>
          <p:cNvSpPr/>
          <p:nvPr/>
        </p:nvSpPr>
        <p:spPr>
          <a:xfrm>
            <a:off x="0" y="4521708"/>
            <a:ext cx="9144000" cy="54864"/>
          </a:xfrm>
          <a:prstGeom prst="rect">
            <a:avLst/>
          </a:prstGeom>
          <a:solidFill>
            <a:srgbClr val="5A9E3A"/>
          </a:solidFill>
          <a:ln w="12700">
            <a:solidFill>
              <a:srgbClr val="5A9E3A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5" name="Shape 3"/>
          <p:cNvSpPr/>
          <p:nvPr/>
        </p:nvSpPr>
        <p:spPr>
          <a:xfrm>
            <a:off x="457200" y="365760"/>
            <a:ext cx="822960" cy="822960"/>
          </a:xfrm>
          <a:prstGeom prst="ellipse">
            <a:avLst/>
          </a:prstGeom>
          <a:solidFill>
            <a:srgbClr val="5A9E3A"/>
          </a:solidFill>
          <a:ln w="12700">
            <a:solidFill>
              <a:srgbClr val="97BC62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502920"/>
            <a:ext cx="548640" cy="5486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63040" y="384048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 Terrafund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463040" y="7772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AACC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REIT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457200" y="1417320"/>
            <a:ext cx="5486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Investor</a:t>
            </a:r>
            <a:endParaRPr lang="en-US" sz="40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Presentation</a:t>
            </a:r>
            <a:endParaRPr lang="en-US" sz="4000" dirty="0"/>
          </a:p>
        </p:txBody>
      </p:sp>
      <p:sp>
        <p:nvSpPr>
          <p:cNvPr id="10" name="Text 7"/>
          <p:cNvSpPr/>
          <p:nvPr/>
        </p:nvSpPr>
        <p:spPr>
          <a:xfrm>
            <a:off x="457200" y="283464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i="1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Seasons of Growth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457200" y="333756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AACC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August </a:t>
            </a:r>
            <a:r>
              <a:rPr lang="bg-BG" sz="1200" dirty="0">
                <a:solidFill>
                  <a:srgbClr val="AACC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</a:t>
            </a:r>
            <a:r>
              <a:rPr lang="en-US" sz="1200" dirty="0">
                <a:solidFill>
                  <a:srgbClr val="AACC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675120" y="45720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bg-BG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72</a:t>
            </a: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bg-BG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299</a:t>
            </a:r>
            <a:endParaRPr lang="en-US" sz="2600" dirty="0"/>
          </a:p>
        </p:txBody>
      </p:sp>
      <p:sp>
        <p:nvSpPr>
          <p:cNvPr id="13" name="Text 10"/>
          <p:cNvSpPr/>
          <p:nvPr/>
        </p:nvSpPr>
        <p:spPr>
          <a:xfrm>
            <a:off x="6675120" y="96012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decares of agricultural land</a:t>
            </a:r>
            <a:endParaRPr lang="en-US" sz="900" dirty="0"/>
          </a:p>
        </p:txBody>
      </p:sp>
      <p:sp>
        <p:nvSpPr>
          <p:cNvPr id="14" name="Shape 11"/>
          <p:cNvSpPr/>
          <p:nvPr/>
        </p:nvSpPr>
        <p:spPr>
          <a:xfrm>
            <a:off x="6949440" y="1417320"/>
            <a:ext cx="1828800" cy="0"/>
          </a:xfrm>
          <a:prstGeom prst="line">
            <a:avLst/>
          </a:prstGeom>
          <a:noFill/>
          <a:ln w="6350">
            <a:solidFill>
              <a:srgbClr val="5A9E3A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15" name="Text 12"/>
          <p:cNvSpPr/>
          <p:nvPr/>
        </p:nvSpPr>
        <p:spPr>
          <a:xfrm>
            <a:off x="6675120" y="155448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392</a:t>
            </a:r>
            <a:endParaRPr lang="en-US" sz="2600" dirty="0"/>
          </a:p>
        </p:txBody>
      </p:sp>
      <p:sp>
        <p:nvSpPr>
          <p:cNvPr id="16" name="Text 13"/>
          <p:cNvSpPr/>
          <p:nvPr/>
        </p:nvSpPr>
        <p:spPr>
          <a:xfrm>
            <a:off x="6675120" y="205740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lessees</a:t>
            </a:r>
            <a:endParaRPr lang="en-US" sz="900" dirty="0"/>
          </a:p>
        </p:txBody>
      </p:sp>
      <p:sp>
        <p:nvSpPr>
          <p:cNvPr id="17" name="Shape 14"/>
          <p:cNvSpPr/>
          <p:nvPr/>
        </p:nvSpPr>
        <p:spPr>
          <a:xfrm>
            <a:off x="6949440" y="2514600"/>
            <a:ext cx="1828800" cy="0"/>
          </a:xfrm>
          <a:prstGeom prst="line">
            <a:avLst/>
          </a:prstGeom>
          <a:noFill/>
          <a:ln w="6350">
            <a:solidFill>
              <a:srgbClr val="5A9E3A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18" name="Text 15"/>
          <p:cNvSpPr/>
          <p:nvPr/>
        </p:nvSpPr>
        <p:spPr>
          <a:xfrm>
            <a:off x="6675120" y="265176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20+</a:t>
            </a:r>
            <a:endParaRPr lang="en-US" sz="2600" dirty="0"/>
          </a:p>
        </p:txBody>
      </p:sp>
      <p:sp>
        <p:nvSpPr>
          <p:cNvPr id="19" name="Text 16"/>
          <p:cNvSpPr/>
          <p:nvPr/>
        </p:nvSpPr>
        <p:spPr>
          <a:xfrm>
            <a:off x="6675120" y="31546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years on the market</a:t>
            </a:r>
            <a:endParaRPr lang="en-US" sz="900" dirty="0"/>
          </a:p>
        </p:txBody>
      </p:sp>
      <p:sp>
        <p:nvSpPr>
          <p:cNvPr id="20" name="Shape 17"/>
          <p:cNvSpPr/>
          <p:nvPr/>
        </p:nvSpPr>
        <p:spPr>
          <a:xfrm>
            <a:off x="6949440" y="3611880"/>
            <a:ext cx="1828800" cy="0"/>
          </a:xfrm>
          <a:prstGeom prst="line">
            <a:avLst/>
          </a:prstGeom>
          <a:noFill/>
          <a:ln w="6350">
            <a:solidFill>
              <a:srgbClr val="5A9E3A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21" name="Text 18"/>
          <p:cNvSpPr/>
          <p:nvPr/>
        </p:nvSpPr>
        <p:spPr>
          <a:xfrm>
            <a:off x="6675120" y="374904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0%</a:t>
            </a:r>
            <a:endParaRPr lang="en-US" sz="2600" dirty="0"/>
          </a:p>
        </p:txBody>
      </p:sp>
      <p:sp>
        <p:nvSpPr>
          <p:cNvPr id="22" name="Text 19"/>
          <p:cNvSpPr/>
          <p:nvPr/>
        </p:nvSpPr>
        <p:spPr>
          <a:xfrm>
            <a:off x="6675120" y="425196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debt financing</a:t>
            </a:r>
            <a:endParaRPr lang="en-US" sz="900" dirty="0"/>
          </a:p>
        </p:txBody>
      </p:sp>
      <p:sp>
        <p:nvSpPr>
          <p:cNvPr id="23" name="Text 20"/>
          <p:cNvSpPr/>
          <p:nvPr/>
        </p:nvSpPr>
        <p:spPr>
          <a:xfrm>
            <a:off x="457200" y="46634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799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BSE ticker: ATER  |  www.advanceterrafund.bg</a:t>
            </a:r>
            <a:endParaRPr lang="en-US" sz="800" dirty="0"/>
          </a:p>
        </p:txBody>
      </p:sp>
      <p:sp>
        <p:nvSpPr>
          <p:cNvPr id="24" name="Text 21"/>
          <p:cNvSpPr/>
          <p:nvPr/>
        </p:nvSpPr>
        <p:spPr>
          <a:xfrm>
            <a:off x="457200" y="4892040"/>
            <a:ext cx="8229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5566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presentation does not constitute a recommendation or offer to buy/sell securities.</a:t>
            </a:r>
            <a:endParaRPr lang="en-US" sz="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5A9E3A"/>
          </a:solidFill>
          <a:ln w="12700">
            <a:solidFill>
              <a:srgbClr val="5A9E3A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3" name="Shape 1"/>
          <p:cNvSpPr/>
          <p:nvPr/>
        </p:nvSpPr>
        <p:spPr>
          <a:xfrm>
            <a:off x="365760" y="137160"/>
            <a:ext cx="54864" cy="411480"/>
          </a:xfrm>
          <a:prstGeom prst="rect">
            <a:avLst/>
          </a:prstGeom>
          <a:solidFill>
            <a:srgbClr val="5A9E3A"/>
          </a:solidFill>
          <a:ln w="12700">
            <a:solidFill>
              <a:srgbClr val="5A9E3A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4" name="Text 2"/>
          <p:cNvSpPr/>
          <p:nvPr/>
        </p:nvSpPr>
        <p:spPr>
          <a:xfrm>
            <a:off x="502920" y="118872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3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ATER at a Glance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502920" y="56692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largest REIT in Bulgaria by assets – €159 million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1A3A2A"/>
          </a:solidFill>
          <a:ln w="12700">
            <a:solidFill>
              <a:srgbClr val="1A3A2A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7" name="Text 5"/>
          <p:cNvSpPr/>
          <p:nvPr/>
        </p:nvSpPr>
        <p:spPr>
          <a:xfrm>
            <a:off x="274320" y="4983480"/>
            <a:ext cx="6400800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AACC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 Terrafund REIT  |  advanceterrafund.bg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6858000" y="4983480"/>
            <a:ext cx="2011680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AACC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August </a:t>
            </a:r>
            <a:r>
              <a:rPr lang="bg-BG" sz="750" dirty="0">
                <a:solidFill>
                  <a:srgbClr val="AACC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</a:t>
            </a:r>
            <a:r>
              <a:rPr lang="en-US" sz="750" dirty="0">
                <a:solidFill>
                  <a:srgbClr val="AACC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750" dirty="0"/>
          </a:p>
        </p:txBody>
      </p:sp>
      <p:sp>
        <p:nvSpPr>
          <p:cNvPr id="9" name="Shape 7"/>
          <p:cNvSpPr/>
          <p:nvPr/>
        </p:nvSpPr>
        <p:spPr>
          <a:xfrm>
            <a:off x="274320" y="914400"/>
            <a:ext cx="1993392" cy="1188720"/>
          </a:xfrm>
          <a:prstGeom prst="rect">
            <a:avLst/>
          </a:prstGeom>
          <a:solidFill>
            <a:srgbClr val="2C5F2D"/>
          </a:solidFill>
          <a:ln w="12700">
            <a:solidFill>
              <a:srgbClr val="2C5F2D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 dirty="0"/>
          </a:p>
        </p:txBody>
      </p:sp>
      <p:sp>
        <p:nvSpPr>
          <p:cNvPr id="10" name="Text 8"/>
          <p:cNvSpPr/>
          <p:nvPr/>
        </p:nvSpPr>
        <p:spPr>
          <a:xfrm>
            <a:off x="274320" y="960120"/>
            <a:ext cx="1993392" cy="65379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bg-BG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172 299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274320" y="1603858"/>
            <a:ext cx="1993392" cy="4517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decares of agricultural land</a:t>
            </a:r>
            <a:endParaRPr lang="en-US" sz="850" dirty="0"/>
          </a:p>
        </p:txBody>
      </p:sp>
      <p:sp>
        <p:nvSpPr>
          <p:cNvPr id="12" name="Shape 10"/>
          <p:cNvSpPr/>
          <p:nvPr/>
        </p:nvSpPr>
        <p:spPr>
          <a:xfrm>
            <a:off x="2450592" y="914400"/>
            <a:ext cx="1993392" cy="1188720"/>
          </a:xfrm>
          <a:prstGeom prst="rect">
            <a:avLst/>
          </a:prstGeom>
          <a:solidFill>
            <a:srgbClr val="3D7A3E"/>
          </a:solidFill>
          <a:ln w="12700">
            <a:solidFill>
              <a:srgbClr val="3D7A3E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 dirty="0"/>
          </a:p>
        </p:txBody>
      </p:sp>
      <p:sp>
        <p:nvSpPr>
          <p:cNvPr id="13" name="Text 11"/>
          <p:cNvSpPr/>
          <p:nvPr/>
        </p:nvSpPr>
        <p:spPr>
          <a:xfrm>
            <a:off x="2450592" y="960120"/>
            <a:ext cx="1993392" cy="65379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2450592" y="1603858"/>
            <a:ext cx="1993392" cy="4517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lessees</a:t>
            </a:r>
            <a:endParaRPr lang="en-US" sz="850" dirty="0"/>
          </a:p>
        </p:txBody>
      </p:sp>
      <p:sp>
        <p:nvSpPr>
          <p:cNvPr id="15" name="Shape 13"/>
          <p:cNvSpPr/>
          <p:nvPr/>
        </p:nvSpPr>
        <p:spPr>
          <a:xfrm>
            <a:off x="4626864" y="914400"/>
            <a:ext cx="1993392" cy="1188720"/>
          </a:xfrm>
          <a:prstGeom prst="rect">
            <a:avLst/>
          </a:prstGeom>
          <a:solidFill>
            <a:srgbClr val="5A9E3A"/>
          </a:solidFill>
          <a:ln w="12700">
            <a:solidFill>
              <a:srgbClr val="5A9E3A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 dirty="0"/>
          </a:p>
        </p:txBody>
      </p:sp>
      <p:sp>
        <p:nvSpPr>
          <p:cNvPr id="16" name="Text 14"/>
          <p:cNvSpPr/>
          <p:nvPr/>
        </p:nvSpPr>
        <p:spPr>
          <a:xfrm>
            <a:off x="4626864" y="960120"/>
            <a:ext cx="1993392" cy="65379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2 2</a:t>
            </a:r>
            <a:r>
              <a:rPr lang="bg-BG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4626864" y="1603858"/>
            <a:ext cx="1993392" cy="4517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shareholders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6803136" y="914400"/>
            <a:ext cx="1993392" cy="1188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 dirty="0"/>
          </a:p>
        </p:txBody>
      </p:sp>
      <p:sp>
        <p:nvSpPr>
          <p:cNvPr id="19" name="Text 17"/>
          <p:cNvSpPr/>
          <p:nvPr/>
        </p:nvSpPr>
        <p:spPr>
          <a:xfrm>
            <a:off x="6803136" y="960120"/>
            <a:ext cx="1993392" cy="65379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€147.5</a:t>
            </a:r>
            <a:r>
              <a:rPr lang="bg-BG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million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6803136" y="1603858"/>
            <a:ext cx="1993392" cy="4517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dividends paid (2009–2025)</a:t>
            </a:r>
            <a:endParaRPr lang="en-US" sz="850" dirty="0"/>
          </a:p>
        </p:txBody>
      </p:sp>
      <p:sp>
        <p:nvSpPr>
          <p:cNvPr id="21" name="Shape 19"/>
          <p:cNvSpPr/>
          <p:nvPr/>
        </p:nvSpPr>
        <p:spPr>
          <a:xfrm>
            <a:off x="274320" y="2286000"/>
            <a:ext cx="4114800" cy="246888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22" name="Shape 20"/>
          <p:cNvSpPr/>
          <p:nvPr/>
        </p:nvSpPr>
        <p:spPr>
          <a:xfrm>
            <a:off x="4754880" y="2286000"/>
            <a:ext cx="4114800" cy="246888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23" name="Text 21"/>
          <p:cNvSpPr/>
          <p:nvPr/>
        </p:nvSpPr>
        <p:spPr>
          <a:xfrm>
            <a:off x="457200" y="23317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Characteristics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4937760" y="23317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Highlights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457200" y="2651760"/>
            <a:ext cx="374904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1E2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Founded 200</a:t>
            </a:r>
            <a:r>
              <a:rPr lang="bg-BG" sz="1050" dirty="0">
                <a:solidFill>
                  <a:srgbClr val="1E2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r>
              <a:rPr lang="en-US" sz="1050" dirty="0">
                <a:solidFill>
                  <a:srgbClr val="1E2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г., listed on Bulgarian Stock Exchange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1E2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debt financing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1E2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~100% of net profit distributed as dividend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1E2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Average ROE for 17 years – 7.82%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4937760" y="2651760"/>
            <a:ext cx="374904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1E2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capital raised since inception – €65.7 mn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1E2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capitalization </a:t>
            </a:r>
            <a:r>
              <a:rPr lang="bg-BG" sz="1050" dirty="0">
                <a:solidFill>
                  <a:srgbClr val="1E2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</a:t>
            </a:r>
            <a:r>
              <a:rPr lang="en-US" sz="1050" dirty="0">
                <a:solidFill>
                  <a:srgbClr val="1E2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€</a:t>
            </a:r>
            <a:r>
              <a:rPr lang="bg-BG" sz="1050" dirty="0">
                <a:solidFill>
                  <a:srgbClr val="1E2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r>
              <a:rPr lang="en-US" sz="1050" dirty="0">
                <a:solidFill>
                  <a:srgbClr val="1E2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r>
              <a:rPr lang="bg-BG" sz="1050" dirty="0">
                <a:solidFill>
                  <a:srgbClr val="1E2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млн.</a:t>
            </a:r>
            <a:endParaRPr lang="en-US" sz="1050" dirty="0">
              <a:solidFill>
                <a:srgbClr val="1E2D1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50" noProof="0" dirty="0">
                <a:solidFill>
                  <a:srgbClr val="1E2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 asset value per share</a:t>
            </a:r>
            <a:r>
              <a:rPr lang="en-US" sz="1050" dirty="0">
                <a:solidFill>
                  <a:srgbClr val="1E2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 €1.87 (30.06.</a:t>
            </a:r>
            <a:r>
              <a:rPr lang="bg-BG" sz="1050" dirty="0">
                <a:solidFill>
                  <a:srgbClr val="1E2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</a:t>
            </a:r>
            <a:r>
              <a:rPr lang="en-US" sz="1050" dirty="0">
                <a:solidFill>
                  <a:srgbClr val="1E2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0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050" dirty="0">
                <a:solidFill>
                  <a:srgbClr val="1E2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share price – €1.30 ( August </a:t>
            </a:r>
            <a:r>
              <a:rPr lang="bg-BG" sz="1050" dirty="0">
                <a:solidFill>
                  <a:srgbClr val="1E2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</a:t>
            </a:r>
            <a:r>
              <a:rPr lang="en-US" sz="1050" dirty="0">
                <a:solidFill>
                  <a:srgbClr val="1E2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5A9E3A"/>
          </a:solidFill>
          <a:ln w="12700">
            <a:solidFill>
              <a:srgbClr val="5A9E3A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3" name="Shape 1"/>
          <p:cNvSpPr/>
          <p:nvPr/>
        </p:nvSpPr>
        <p:spPr>
          <a:xfrm>
            <a:off x="365760" y="137160"/>
            <a:ext cx="54864" cy="411480"/>
          </a:xfrm>
          <a:prstGeom prst="rect">
            <a:avLst/>
          </a:prstGeom>
          <a:solidFill>
            <a:srgbClr val="5A9E3A"/>
          </a:solidFill>
          <a:ln w="12700">
            <a:solidFill>
              <a:srgbClr val="5A9E3A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4" name="Text 2"/>
          <p:cNvSpPr/>
          <p:nvPr/>
        </p:nvSpPr>
        <p:spPr>
          <a:xfrm>
            <a:off x="502920" y="118872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3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Invest in Agricultural Land in Bulgaria?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502920" y="56692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returns, low volatility, low correlation with traditional assets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1A3A2A"/>
          </a:solidFill>
          <a:ln w="12700">
            <a:solidFill>
              <a:srgbClr val="1A3A2A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7" name="Text 5"/>
          <p:cNvSpPr/>
          <p:nvPr/>
        </p:nvSpPr>
        <p:spPr>
          <a:xfrm>
            <a:off x="274320" y="4983480"/>
            <a:ext cx="6400800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AACC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 Terrafund REIT  |  advanceterrafund.bg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6858000" y="4983480"/>
            <a:ext cx="2011680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AACC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August </a:t>
            </a:r>
            <a:r>
              <a:rPr lang="bg-BG" sz="750" dirty="0">
                <a:solidFill>
                  <a:srgbClr val="AACC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</a:t>
            </a:r>
            <a:r>
              <a:rPr lang="en-US" sz="750" dirty="0">
                <a:solidFill>
                  <a:srgbClr val="AACC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75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1360166"/>
              </p:ext>
            </p:extLst>
          </p:nvPr>
        </p:nvGraphicFramePr>
        <p:xfrm>
          <a:off x="272845" y="868680"/>
          <a:ext cx="5030675" cy="1828800"/>
        </p:xfrm>
        <a:graphic>
          <a:graphicData uri="http://schemas.openxmlformats.org/drawingml/2006/table">
            <a:tbl>
              <a:tblPr/>
              <a:tblGrid>
                <a:gridCol w="16283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06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Indicators for period of 10 years</a:t>
                      </a:r>
                      <a:r>
                        <a:rPr lang="bg-BG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(2005–2025)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2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MSCI EM Eastern Europe ex Russia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2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Agricultural Land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2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SOFIX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Volatility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C5F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CAGR</a:t>
                      </a:r>
                      <a:r>
                        <a:rPr lang="bg-BG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(</a:t>
                      </a: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compound annual growth</a:t>
                      </a:r>
                      <a:r>
                        <a:rPr lang="bg-BG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C5F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Period Return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C5F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274320" y="2834640"/>
            <a:ext cx="1554480" cy="914400"/>
          </a:xfrm>
          <a:prstGeom prst="rect">
            <a:avLst/>
          </a:prstGeom>
          <a:solidFill>
            <a:srgbClr val="2C5F2D"/>
          </a:solidFill>
          <a:ln w="12700">
            <a:solidFill>
              <a:srgbClr val="2C5F2D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11" name="Text 8"/>
          <p:cNvSpPr/>
          <p:nvPr/>
        </p:nvSpPr>
        <p:spPr>
          <a:xfrm>
            <a:off x="274320" y="288036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768%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274320" y="3383280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20-year return</a:t>
            </a:r>
            <a:endParaRPr lang="en-US" sz="850" dirty="0"/>
          </a:p>
        </p:txBody>
      </p:sp>
      <p:sp>
        <p:nvSpPr>
          <p:cNvPr id="13" name="Shape 10"/>
          <p:cNvSpPr/>
          <p:nvPr/>
        </p:nvSpPr>
        <p:spPr>
          <a:xfrm>
            <a:off x="1993392" y="2834640"/>
            <a:ext cx="1554480" cy="914400"/>
          </a:xfrm>
          <a:prstGeom prst="rect">
            <a:avLst/>
          </a:prstGeom>
          <a:solidFill>
            <a:srgbClr val="3D7A3E"/>
          </a:solidFill>
          <a:ln w="12700">
            <a:solidFill>
              <a:srgbClr val="3D7A3E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14" name="Text 11"/>
          <p:cNvSpPr/>
          <p:nvPr/>
        </p:nvSpPr>
        <p:spPr>
          <a:xfrm>
            <a:off x="1993392" y="288036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10.8%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993392" y="3383280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volatility</a:t>
            </a:r>
            <a:endParaRPr lang="en-US" sz="850" dirty="0"/>
          </a:p>
        </p:txBody>
      </p:sp>
      <p:sp>
        <p:nvSpPr>
          <p:cNvPr id="16" name="Shape 13"/>
          <p:cNvSpPr/>
          <p:nvPr/>
        </p:nvSpPr>
        <p:spPr>
          <a:xfrm>
            <a:off x="3712464" y="2834640"/>
            <a:ext cx="1554480" cy="914400"/>
          </a:xfrm>
          <a:prstGeom prst="rect">
            <a:avLst/>
          </a:prstGeom>
          <a:solidFill>
            <a:srgbClr val="3D7A3E"/>
          </a:solidFill>
          <a:ln w="12700">
            <a:solidFill>
              <a:srgbClr val="3D7A3E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17" name="Text 14"/>
          <p:cNvSpPr/>
          <p:nvPr/>
        </p:nvSpPr>
        <p:spPr>
          <a:xfrm>
            <a:off x="3712464" y="288036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10.8%</a:t>
            </a:r>
            <a:endParaRPr lang="en-US" sz="2200" dirty="0"/>
          </a:p>
        </p:txBody>
      </p:sp>
      <p:sp>
        <p:nvSpPr>
          <p:cNvPr id="18" name="Text 15"/>
          <p:cNvSpPr/>
          <p:nvPr/>
        </p:nvSpPr>
        <p:spPr>
          <a:xfrm>
            <a:off x="3712464" y="3383280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annual growth rate</a:t>
            </a:r>
            <a:endParaRPr lang="en-US" sz="850" dirty="0"/>
          </a:p>
        </p:txBody>
      </p:sp>
      <p:graphicFrame>
        <p:nvGraphicFramePr>
          <p:cNvPr id="19" name="Chart 0"/>
          <p:cNvGraphicFramePr/>
          <p:nvPr>
            <p:extLst>
              <p:ext uri="{D42A27DB-BD31-4B8C-83A1-F6EECF244321}">
                <p14:modId xmlns:p14="http://schemas.microsoft.com/office/powerpoint/2010/main" val="2475905642"/>
              </p:ext>
            </p:extLst>
          </p:nvPr>
        </p:nvGraphicFramePr>
        <p:xfrm>
          <a:off x="5486400" y="822960"/>
          <a:ext cx="3383280" cy="3931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Text 16"/>
          <p:cNvSpPr/>
          <p:nvPr/>
        </p:nvSpPr>
        <p:spPr>
          <a:xfrm>
            <a:off x="274320" y="4754880"/>
            <a:ext cx="8595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 Land in Bulgaria is among the most affordable in the EU with significant price appreciation potential</a:t>
            </a:r>
            <a:endParaRPr lang="en-US" sz="11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FFD7FB3-EB6A-4025-B20A-6FCE4C3CFDAA}"/>
              </a:ext>
            </a:extLst>
          </p:cNvPr>
          <p:cNvSpPr txBox="1"/>
          <p:nvPr/>
        </p:nvSpPr>
        <p:spPr>
          <a:xfrm>
            <a:off x="1106128" y="4210788"/>
            <a:ext cx="387293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b="1" dirty="0">
                <a:solidFill>
                  <a:schemeClr val="bg1"/>
                </a:solidFill>
                <a:highlight>
                  <a:srgbClr val="2C5F2D"/>
                </a:highlight>
              </a:rPr>
              <a:t>Average price of </a:t>
            </a:r>
            <a:r>
              <a:rPr lang="en-GB" sz="1200" b="1" noProof="0" dirty="0">
                <a:solidFill>
                  <a:schemeClr val="bg1"/>
                </a:solidFill>
                <a:highlight>
                  <a:srgbClr val="2C5F2D"/>
                </a:highlight>
              </a:rPr>
              <a:t>arable</a:t>
            </a:r>
            <a:r>
              <a:rPr lang="bg-BG" sz="1200" b="1" dirty="0">
                <a:solidFill>
                  <a:schemeClr val="bg1"/>
                </a:solidFill>
                <a:highlight>
                  <a:srgbClr val="2C5F2D"/>
                </a:highlight>
              </a:rPr>
              <a:t> </a:t>
            </a:r>
            <a:r>
              <a:rPr lang="en-GB" sz="1200" b="1" noProof="0" dirty="0">
                <a:solidFill>
                  <a:schemeClr val="bg1"/>
                </a:solidFill>
                <a:highlight>
                  <a:srgbClr val="2C5F2D"/>
                </a:highlight>
              </a:rPr>
              <a:t>land</a:t>
            </a:r>
            <a:r>
              <a:rPr lang="ru-RU" sz="1200" b="1" dirty="0">
                <a:solidFill>
                  <a:schemeClr val="bg1"/>
                </a:solidFill>
                <a:highlight>
                  <a:srgbClr val="2C5F2D"/>
                </a:highlight>
              </a:rPr>
              <a:t> </a:t>
            </a:r>
            <a:r>
              <a:rPr lang="en-US" sz="1200" b="1" dirty="0">
                <a:solidFill>
                  <a:schemeClr val="bg1"/>
                </a:solidFill>
                <a:highlight>
                  <a:srgbClr val="2C5F2D"/>
                </a:highlight>
              </a:rPr>
              <a:t>in EU for </a:t>
            </a:r>
            <a:r>
              <a:rPr lang="ru-RU" sz="1200" b="1" dirty="0">
                <a:solidFill>
                  <a:schemeClr val="bg1"/>
                </a:solidFill>
                <a:highlight>
                  <a:srgbClr val="2C5F2D"/>
                </a:highlight>
              </a:rPr>
              <a:t>2024 </a:t>
            </a:r>
            <a:r>
              <a:rPr lang="en-US" sz="1200" b="1" dirty="0">
                <a:solidFill>
                  <a:schemeClr val="bg1"/>
                </a:solidFill>
                <a:highlight>
                  <a:srgbClr val="2C5F2D"/>
                </a:highlight>
              </a:rPr>
              <a:t>-</a:t>
            </a:r>
            <a:r>
              <a:rPr lang="ru-RU" sz="1200" b="1" dirty="0">
                <a:solidFill>
                  <a:schemeClr val="bg1"/>
                </a:solidFill>
                <a:highlight>
                  <a:srgbClr val="2C5F2D"/>
                </a:highlight>
              </a:rPr>
              <a:t> 15 200 €/ha</a:t>
            </a:r>
            <a:r>
              <a:rPr lang="en-US" sz="1200" b="1" dirty="0">
                <a:solidFill>
                  <a:schemeClr val="bg1"/>
                </a:solidFill>
                <a:highlight>
                  <a:srgbClr val="2C5F2D"/>
                </a:highlight>
              </a:rPr>
              <a:t> </a:t>
            </a:r>
            <a:endParaRPr lang="bg-BG" sz="1200" b="1" dirty="0">
              <a:solidFill>
                <a:schemeClr val="bg1"/>
              </a:solidFill>
              <a:highlight>
                <a:srgbClr val="2C5F2D"/>
              </a:highlight>
            </a:endParaRP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59D9F458-6591-4750-B67B-972419080AF0}"/>
              </a:ext>
            </a:extLst>
          </p:cNvPr>
          <p:cNvSpPr/>
          <p:nvPr/>
        </p:nvSpPr>
        <p:spPr>
          <a:xfrm>
            <a:off x="4926418" y="4297680"/>
            <a:ext cx="559981" cy="128016"/>
          </a:xfrm>
          <a:prstGeom prst="rightArrow">
            <a:avLst/>
          </a:prstGeom>
          <a:solidFill>
            <a:srgbClr val="2C5F2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5A9E3A"/>
          </a:solidFill>
          <a:ln w="12700">
            <a:solidFill>
              <a:srgbClr val="5A9E3A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3" name="Shape 1"/>
          <p:cNvSpPr/>
          <p:nvPr/>
        </p:nvSpPr>
        <p:spPr>
          <a:xfrm>
            <a:off x="365760" y="137160"/>
            <a:ext cx="54864" cy="411480"/>
          </a:xfrm>
          <a:prstGeom prst="rect">
            <a:avLst/>
          </a:prstGeom>
          <a:solidFill>
            <a:srgbClr val="5A9E3A"/>
          </a:solidFill>
          <a:ln w="12700">
            <a:solidFill>
              <a:srgbClr val="5A9E3A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4" name="Text 2"/>
          <p:cNvSpPr/>
          <p:nvPr/>
        </p:nvSpPr>
        <p:spPr>
          <a:xfrm>
            <a:off x="502920" y="118872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3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Agricultural Land Market in Bulgaria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502920" y="56692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Sustained price growth for over 10 years  |  Source: Ministry of Agriculture and National Statistical Institute, Bulgaria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1A3A2A"/>
          </a:solidFill>
          <a:ln w="12700">
            <a:solidFill>
              <a:srgbClr val="1A3A2A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7" name="Text 5"/>
          <p:cNvSpPr/>
          <p:nvPr/>
        </p:nvSpPr>
        <p:spPr>
          <a:xfrm>
            <a:off x="274320" y="4983480"/>
            <a:ext cx="6400800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AACC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 Terrafund REIT  |  advanceterrafund.bg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6858000" y="4983480"/>
            <a:ext cx="2011680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AACC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August </a:t>
            </a:r>
            <a:r>
              <a:rPr lang="bg-BG" sz="750" dirty="0">
                <a:solidFill>
                  <a:srgbClr val="AACC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</a:t>
            </a:r>
            <a:r>
              <a:rPr lang="en-US" sz="750" dirty="0">
                <a:solidFill>
                  <a:srgbClr val="AACC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750" dirty="0"/>
          </a:p>
        </p:txBody>
      </p:sp>
      <p:graphicFrame>
        <p:nvGraphicFramePr>
          <p:cNvPr id="9" name="Chart 0"/>
          <p:cNvGraphicFramePr/>
          <p:nvPr>
            <p:extLst>
              <p:ext uri="{D42A27DB-BD31-4B8C-83A1-F6EECF244321}">
                <p14:modId xmlns:p14="http://schemas.microsoft.com/office/powerpoint/2010/main" val="1778950741"/>
              </p:ext>
            </p:extLst>
          </p:nvPr>
        </p:nvGraphicFramePr>
        <p:xfrm>
          <a:off x="274320" y="810758"/>
          <a:ext cx="5303520" cy="34163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1"/>
          <p:cNvGraphicFramePr/>
          <p:nvPr>
            <p:extLst>
              <p:ext uri="{D42A27DB-BD31-4B8C-83A1-F6EECF244321}">
                <p14:modId xmlns:p14="http://schemas.microsoft.com/office/powerpoint/2010/main" val="358992043"/>
              </p:ext>
            </p:extLst>
          </p:nvPr>
        </p:nvGraphicFramePr>
        <p:xfrm>
          <a:off x="5661386" y="824966"/>
          <a:ext cx="3200400" cy="34021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Shape 7"/>
          <p:cNvSpPr/>
          <p:nvPr/>
        </p:nvSpPr>
        <p:spPr>
          <a:xfrm>
            <a:off x="1032811" y="4286764"/>
            <a:ext cx="3552345" cy="656854"/>
          </a:xfrm>
          <a:prstGeom prst="rect">
            <a:avLst/>
          </a:prstGeom>
          <a:solidFill>
            <a:srgbClr val="2C5F2D"/>
          </a:solidFill>
          <a:ln w="12700">
            <a:solidFill>
              <a:srgbClr val="2C5F2D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 dirty="0"/>
          </a:p>
        </p:txBody>
      </p:sp>
      <p:sp>
        <p:nvSpPr>
          <p:cNvPr id="12" name="Text 8"/>
          <p:cNvSpPr/>
          <p:nvPr/>
        </p:nvSpPr>
        <p:spPr>
          <a:xfrm>
            <a:off x="1528823" y="4734306"/>
            <a:ext cx="2560320" cy="22631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768% price growth over 20 years</a:t>
            </a:r>
            <a:endParaRPr lang="en-US" sz="2200" dirty="0"/>
          </a:p>
        </p:txBody>
      </p:sp>
      <p:sp>
        <p:nvSpPr>
          <p:cNvPr id="13" name="Text 9"/>
          <p:cNvSpPr/>
          <p:nvPr/>
        </p:nvSpPr>
        <p:spPr>
          <a:xfrm>
            <a:off x="274320" y="4764938"/>
            <a:ext cx="2560320" cy="1563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endParaRPr lang="en-US" sz="850" dirty="0"/>
          </a:p>
        </p:txBody>
      </p:sp>
      <p:sp>
        <p:nvSpPr>
          <p:cNvPr id="14" name="Shape 10"/>
          <p:cNvSpPr/>
          <p:nvPr/>
        </p:nvSpPr>
        <p:spPr>
          <a:xfrm>
            <a:off x="5661386" y="4289279"/>
            <a:ext cx="3200400" cy="629422"/>
          </a:xfrm>
          <a:prstGeom prst="rect">
            <a:avLst/>
          </a:prstGeom>
          <a:solidFill>
            <a:srgbClr val="3D7A3E"/>
          </a:solidFill>
          <a:ln w="12700">
            <a:solidFill>
              <a:srgbClr val="3D7A3E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 dirty="0"/>
          </a:p>
        </p:txBody>
      </p:sp>
      <p:sp>
        <p:nvSpPr>
          <p:cNvPr id="15" name="Text 11"/>
          <p:cNvSpPr/>
          <p:nvPr/>
        </p:nvSpPr>
        <p:spPr>
          <a:xfrm>
            <a:off x="5739998" y="4717304"/>
            <a:ext cx="3043176" cy="22631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10.8% price </a:t>
            </a:r>
            <a:r>
              <a:rPr lang="en-GB" sz="2200" b="1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compound</a:t>
            </a:r>
            <a:r>
              <a:rPr lang="bg-BG" sz="2200" b="1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GB" sz="2200" b="1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annual</a:t>
            </a: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GB" sz="2200" b="1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growth</a:t>
            </a: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(CAGR)</a:t>
            </a:r>
            <a:endParaRPr lang="en-US" sz="2200" dirty="0"/>
          </a:p>
        </p:txBody>
      </p:sp>
      <p:sp>
        <p:nvSpPr>
          <p:cNvPr id="16" name="Text 12"/>
          <p:cNvSpPr/>
          <p:nvPr/>
        </p:nvSpPr>
        <p:spPr>
          <a:xfrm>
            <a:off x="3108960" y="4764938"/>
            <a:ext cx="2743200" cy="1563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5A9E3A"/>
          </a:solidFill>
          <a:ln w="12700">
            <a:solidFill>
              <a:srgbClr val="5A9E3A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3" name="Shape 1"/>
          <p:cNvSpPr/>
          <p:nvPr/>
        </p:nvSpPr>
        <p:spPr>
          <a:xfrm>
            <a:off x="365760" y="137160"/>
            <a:ext cx="54864" cy="411480"/>
          </a:xfrm>
          <a:prstGeom prst="rect">
            <a:avLst/>
          </a:prstGeom>
          <a:solidFill>
            <a:srgbClr val="5A9E3A"/>
          </a:solidFill>
          <a:ln w="12700">
            <a:solidFill>
              <a:srgbClr val="5A9E3A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4" name="Text 2"/>
          <p:cNvSpPr/>
          <p:nvPr/>
        </p:nvSpPr>
        <p:spPr>
          <a:xfrm>
            <a:off x="502920" y="118872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3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a REIT?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502920" y="56692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Estate Investment Trust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1A3A2A"/>
          </a:solidFill>
          <a:ln w="12700">
            <a:solidFill>
              <a:srgbClr val="1A3A2A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7" name="Text 5"/>
          <p:cNvSpPr/>
          <p:nvPr/>
        </p:nvSpPr>
        <p:spPr>
          <a:xfrm>
            <a:off x="274320" y="4983480"/>
            <a:ext cx="6400800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AACC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 Terrafund REIT  |  advanceterrafund.bg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6858000" y="4983480"/>
            <a:ext cx="2011680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AACC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August </a:t>
            </a:r>
            <a:r>
              <a:rPr lang="bg-BG" sz="750" dirty="0">
                <a:solidFill>
                  <a:srgbClr val="AACC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</a:t>
            </a:r>
            <a:r>
              <a:rPr lang="en-US" sz="750" dirty="0">
                <a:solidFill>
                  <a:srgbClr val="AACC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750" dirty="0"/>
          </a:p>
        </p:txBody>
      </p:sp>
      <p:sp>
        <p:nvSpPr>
          <p:cNvPr id="400" name="CardBg40"/>
          <p:cNvSpPr/>
          <p:nvPr/>
        </p:nvSpPr>
        <p:spPr>
          <a:xfrm>
            <a:off x="274320" y="960120"/>
            <a:ext cx="4114800" cy="9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bg-BG" dirty="0"/>
          </a:p>
        </p:txBody>
      </p:sp>
      <p:sp>
        <p:nvSpPr>
          <p:cNvPr id="401" name="CardCircle40"/>
          <p:cNvSpPr/>
          <p:nvPr/>
        </p:nvSpPr>
        <p:spPr>
          <a:xfrm>
            <a:off x="411480" y="1213306"/>
            <a:ext cx="502920" cy="502920"/>
          </a:xfrm>
          <a:prstGeom prst="ellipse">
            <a:avLst/>
          </a:prstGeom>
          <a:solidFill>
            <a:srgbClr val="2C5F2D"/>
          </a:solidFill>
          <a:ln w="12700">
            <a:solidFill>
              <a:srgbClr val="2C5F2D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pic>
        <p:nvPicPr>
          <p:cNvPr id="402" name="CardIcon4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4" y="1252546"/>
            <a:ext cx="384048" cy="384048"/>
          </a:xfrm>
          <a:prstGeom prst="rect">
            <a:avLst/>
          </a:prstGeom>
        </p:spPr>
      </p:pic>
      <p:sp>
        <p:nvSpPr>
          <p:cNvPr id="403" name="CardTitle40"/>
          <p:cNvSpPr/>
          <p:nvPr/>
        </p:nvSpPr>
        <p:spPr>
          <a:xfrm>
            <a:off x="1064984" y="1168714"/>
            <a:ext cx="3287560" cy="3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3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Regulated by FSC</a:t>
            </a:r>
            <a:endParaRPr lang="en-US" sz="1050" dirty="0"/>
          </a:p>
        </p:txBody>
      </p:sp>
      <p:sp>
        <p:nvSpPr>
          <p:cNvPr id="404" name="CardDesc40"/>
          <p:cNvSpPr/>
          <p:nvPr/>
        </p:nvSpPr>
        <p:spPr>
          <a:xfrm>
            <a:off x="1051560" y="1518306"/>
            <a:ext cx="3287560" cy="4566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GB" sz="1000" noProof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Subject</a:t>
            </a:r>
            <a:r>
              <a:rPr lang="bg-BG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GB" sz="1000" noProof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</a:t>
            </a:r>
            <a:r>
              <a:rPr lang="bg-BG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GB" sz="1000" noProof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oversight</a:t>
            </a: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GB" sz="1000" noProof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</a:t>
            </a: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</a:t>
            </a:r>
            <a:r>
              <a:rPr lang="en-GB" sz="1000" noProof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inancial</a:t>
            </a:r>
            <a:r>
              <a:rPr lang="bg-BG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Supervision Commission</a:t>
            </a:r>
            <a:endParaRPr lang="en-US" sz="1000" dirty="0"/>
          </a:p>
        </p:txBody>
      </p:sp>
      <p:sp>
        <p:nvSpPr>
          <p:cNvPr id="410" name="CardBg41"/>
          <p:cNvSpPr/>
          <p:nvPr/>
        </p:nvSpPr>
        <p:spPr>
          <a:xfrm>
            <a:off x="4709160" y="960120"/>
            <a:ext cx="4114800" cy="9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bg-BG" dirty="0"/>
          </a:p>
        </p:txBody>
      </p:sp>
      <p:sp>
        <p:nvSpPr>
          <p:cNvPr id="411" name="CardCircle41"/>
          <p:cNvSpPr/>
          <p:nvPr/>
        </p:nvSpPr>
        <p:spPr>
          <a:xfrm>
            <a:off x="4846320" y="1213306"/>
            <a:ext cx="502920" cy="502920"/>
          </a:xfrm>
          <a:prstGeom prst="ellipse">
            <a:avLst/>
          </a:prstGeom>
          <a:solidFill>
            <a:srgbClr val="2C5F2D"/>
          </a:solidFill>
          <a:ln w="12700">
            <a:solidFill>
              <a:srgbClr val="2C5F2D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pic>
        <p:nvPicPr>
          <p:cNvPr id="412" name="CardIcon4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1184" y="1252546"/>
            <a:ext cx="384048" cy="384048"/>
          </a:xfrm>
          <a:prstGeom prst="rect">
            <a:avLst/>
          </a:prstGeom>
        </p:spPr>
      </p:pic>
      <p:sp>
        <p:nvSpPr>
          <p:cNvPr id="413" name="CardTitle41"/>
          <p:cNvSpPr/>
          <p:nvPr/>
        </p:nvSpPr>
        <p:spPr>
          <a:xfrm>
            <a:off x="5486400" y="1160390"/>
            <a:ext cx="3287560" cy="3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3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Mandatory Dividend</a:t>
            </a:r>
            <a:endParaRPr lang="en-US" sz="1050" dirty="0"/>
          </a:p>
        </p:txBody>
      </p:sp>
      <p:sp>
        <p:nvSpPr>
          <p:cNvPr id="414" name="CardDesc41"/>
          <p:cNvSpPr/>
          <p:nvPr/>
        </p:nvSpPr>
        <p:spPr>
          <a:xfrm>
            <a:off x="5486400" y="1557136"/>
            <a:ext cx="3287560" cy="5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bg-BG" sz="1000" noProof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Minimum</a:t>
            </a: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90% </a:t>
            </a:r>
            <a:r>
              <a:rPr lang="en-GB" sz="1000" noProof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</a:t>
            </a: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the </a:t>
            </a:r>
            <a:r>
              <a:rPr lang="en-GB" sz="1000" noProof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accounting</a:t>
            </a: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GB" sz="1000" noProof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profit</a:t>
            </a: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is </a:t>
            </a:r>
            <a:r>
              <a:rPr lang="bg-BG" sz="1000" noProof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distributed</a:t>
            </a:r>
            <a:endParaRPr lang="en-US" sz="1000" dirty="0"/>
          </a:p>
        </p:txBody>
      </p:sp>
      <p:sp>
        <p:nvSpPr>
          <p:cNvPr id="420" name="CardBg42"/>
          <p:cNvSpPr/>
          <p:nvPr/>
        </p:nvSpPr>
        <p:spPr>
          <a:xfrm>
            <a:off x="274320" y="2027120"/>
            <a:ext cx="4114800" cy="9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bg-BG" dirty="0"/>
          </a:p>
        </p:txBody>
      </p:sp>
      <p:sp>
        <p:nvSpPr>
          <p:cNvPr id="421" name="CardCircle42"/>
          <p:cNvSpPr/>
          <p:nvPr/>
        </p:nvSpPr>
        <p:spPr>
          <a:xfrm>
            <a:off x="411480" y="2280306"/>
            <a:ext cx="502920" cy="502920"/>
          </a:xfrm>
          <a:prstGeom prst="ellipse">
            <a:avLst/>
          </a:prstGeom>
          <a:solidFill>
            <a:srgbClr val="2C5F2D"/>
          </a:solidFill>
          <a:ln w="12700">
            <a:solidFill>
              <a:srgbClr val="2C5F2D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pic>
        <p:nvPicPr>
          <p:cNvPr id="422" name="CardIcon4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344" y="2319546"/>
            <a:ext cx="384048" cy="384048"/>
          </a:xfrm>
          <a:prstGeom prst="rect">
            <a:avLst/>
          </a:prstGeom>
        </p:spPr>
      </p:pic>
      <p:sp>
        <p:nvSpPr>
          <p:cNvPr id="423" name="CardTitle42"/>
          <p:cNvSpPr/>
          <p:nvPr/>
        </p:nvSpPr>
        <p:spPr>
          <a:xfrm>
            <a:off x="1051560" y="2238737"/>
            <a:ext cx="3287560" cy="3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3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Transparency</a:t>
            </a:r>
            <a:endParaRPr lang="en-US" sz="1050" dirty="0"/>
          </a:p>
        </p:txBody>
      </p:sp>
      <p:sp>
        <p:nvSpPr>
          <p:cNvPr id="424" name="CardDesc42"/>
          <p:cNvSpPr/>
          <p:nvPr/>
        </p:nvSpPr>
        <p:spPr>
          <a:xfrm>
            <a:off x="1037552" y="2608263"/>
            <a:ext cx="3287560" cy="5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GB" sz="1000" noProof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Quarterly</a:t>
            </a: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GB" sz="1000" noProof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reports</a:t>
            </a: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and </a:t>
            </a:r>
            <a:r>
              <a:rPr lang="bg-BG" sz="1000" noProof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mandatory</a:t>
            </a: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bg-BG" sz="1000" noProof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disclosures</a:t>
            </a:r>
            <a:endParaRPr lang="en-US" sz="1000" dirty="0"/>
          </a:p>
        </p:txBody>
      </p:sp>
      <p:sp>
        <p:nvSpPr>
          <p:cNvPr id="430" name="CardBg43"/>
          <p:cNvSpPr/>
          <p:nvPr/>
        </p:nvSpPr>
        <p:spPr>
          <a:xfrm>
            <a:off x="4709160" y="2002576"/>
            <a:ext cx="4114800" cy="9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bg-BG" dirty="0"/>
          </a:p>
        </p:txBody>
      </p:sp>
      <p:sp>
        <p:nvSpPr>
          <p:cNvPr id="431" name="CardCircle43"/>
          <p:cNvSpPr/>
          <p:nvPr/>
        </p:nvSpPr>
        <p:spPr>
          <a:xfrm>
            <a:off x="4846320" y="2280306"/>
            <a:ext cx="502920" cy="502920"/>
          </a:xfrm>
          <a:prstGeom prst="ellipse">
            <a:avLst/>
          </a:prstGeom>
          <a:solidFill>
            <a:srgbClr val="2C5F2D"/>
          </a:solidFill>
          <a:ln w="12700">
            <a:solidFill>
              <a:srgbClr val="2C5F2D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pic>
        <p:nvPicPr>
          <p:cNvPr id="432" name="CardIcon4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1184" y="2319546"/>
            <a:ext cx="384048" cy="384048"/>
          </a:xfrm>
          <a:prstGeom prst="rect">
            <a:avLst/>
          </a:prstGeom>
        </p:spPr>
      </p:pic>
      <p:sp>
        <p:nvSpPr>
          <p:cNvPr id="433" name="CardTitle43"/>
          <p:cNvSpPr/>
          <p:nvPr/>
        </p:nvSpPr>
        <p:spPr>
          <a:xfrm>
            <a:off x="5488940" y="2216579"/>
            <a:ext cx="3287560" cy="3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3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Specialised Focus</a:t>
            </a:r>
            <a:endParaRPr lang="en-US" sz="1050" dirty="0"/>
          </a:p>
        </p:txBody>
      </p:sp>
      <p:sp>
        <p:nvSpPr>
          <p:cNvPr id="434" name="CardDesc43"/>
          <p:cNvSpPr/>
          <p:nvPr/>
        </p:nvSpPr>
        <p:spPr>
          <a:xfrm>
            <a:off x="5486400" y="2593885"/>
            <a:ext cx="3287560" cy="5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bg-BG" sz="1000" noProof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Investments</a:t>
            </a: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bg-BG" sz="1000" noProof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</a:t>
            </a: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 </a:t>
            </a:r>
            <a:r>
              <a:rPr lang="bg-BG" sz="1000" noProof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estate</a:t>
            </a: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bg-BG" sz="1000" noProof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assets</a:t>
            </a: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bg-BG" sz="1000" noProof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agricultural</a:t>
            </a: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bg-BG" sz="1000" noProof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land)</a:t>
            </a:r>
            <a:endParaRPr lang="en-US" sz="1000" dirty="0"/>
          </a:p>
        </p:txBody>
      </p:sp>
      <p:sp>
        <p:nvSpPr>
          <p:cNvPr id="440" name="CardBg44"/>
          <p:cNvSpPr/>
          <p:nvPr/>
        </p:nvSpPr>
        <p:spPr>
          <a:xfrm>
            <a:off x="274320" y="3094120"/>
            <a:ext cx="4114800" cy="9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bg-BG" dirty="0"/>
          </a:p>
        </p:txBody>
      </p:sp>
      <p:sp>
        <p:nvSpPr>
          <p:cNvPr id="441" name="CardCircle44"/>
          <p:cNvSpPr/>
          <p:nvPr/>
        </p:nvSpPr>
        <p:spPr>
          <a:xfrm>
            <a:off x="411480" y="3347306"/>
            <a:ext cx="502920" cy="502920"/>
          </a:xfrm>
          <a:prstGeom prst="ellipse">
            <a:avLst/>
          </a:prstGeom>
          <a:solidFill>
            <a:srgbClr val="2C5F2D"/>
          </a:solidFill>
          <a:ln w="12700">
            <a:solidFill>
              <a:srgbClr val="2C5F2D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443" name="CardTitle44"/>
          <p:cNvSpPr/>
          <p:nvPr/>
        </p:nvSpPr>
        <p:spPr>
          <a:xfrm>
            <a:off x="1030694" y="3307300"/>
            <a:ext cx="3287560" cy="3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3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Tax-Exempt Profit</a:t>
            </a:r>
            <a:endParaRPr lang="en-US" sz="1050" dirty="0"/>
          </a:p>
        </p:txBody>
      </p:sp>
      <p:sp>
        <p:nvSpPr>
          <p:cNvPr id="444" name="CardDesc44"/>
          <p:cNvSpPr/>
          <p:nvPr/>
        </p:nvSpPr>
        <p:spPr>
          <a:xfrm>
            <a:off x="1032980" y="3692300"/>
            <a:ext cx="3287560" cy="5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bg-BG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corporate income tax</a:t>
            </a:r>
            <a:endParaRPr lang="en-US" sz="1000" dirty="0"/>
          </a:p>
        </p:txBody>
      </p:sp>
      <p:sp>
        <p:nvSpPr>
          <p:cNvPr id="450" name="CardBg45"/>
          <p:cNvSpPr/>
          <p:nvPr/>
        </p:nvSpPr>
        <p:spPr>
          <a:xfrm>
            <a:off x="4709160" y="3094120"/>
            <a:ext cx="4114800" cy="9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bg-BG" dirty="0"/>
          </a:p>
        </p:txBody>
      </p:sp>
      <p:sp>
        <p:nvSpPr>
          <p:cNvPr id="451" name="CardCircle45"/>
          <p:cNvSpPr/>
          <p:nvPr/>
        </p:nvSpPr>
        <p:spPr>
          <a:xfrm>
            <a:off x="4846320" y="3347306"/>
            <a:ext cx="502920" cy="502920"/>
          </a:xfrm>
          <a:prstGeom prst="ellipse">
            <a:avLst/>
          </a:prstGeom>
          <a:solidFill>
            <a:srgbClr val="2C5F2D"/>
          </a:solidFill>
          <a:ln w="12700">
            <a:solidFill>
              <a:srgbClr val="2C5F2D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453" name="CardTitle45"/>
          <p:cNvSpPr/>
          <p:nvPr/>
        </p:nvSpPr>
        <p:spPr>
          <a:xfrm>
            <a:off x="5486400" y="3307300"/>
            <a:ext cx="3287560" cy="3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3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Third-Party Asset Management</a:t>
            </a:r>
            <a:endParaRPr lang="en-US" sz="1050" dirty="0"/>
          </a:p>
        </p:txBody>
      </p:sp>
      <p:sp>
        <p:nvSpPr>
          <p:cNvPr id="454" name="CardDesc45"/>
          <p:cNvSpPr/>
          <p:nvPr/>
        </p:nvSpPr>
        <p:spPr>
          <a:xfrm>
            <a:off x="5486400" y="3677300"/>
            <a:ext cx="3287560" cy="5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bg-BG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r>
              <a:rPr lang="en-GB" sz="1000" noProof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ssets</a:t>
            </a: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are managed </a:t>
            </a:r>
            <a:r>
              <a:rPr lang="en-US" sz="1000" noProof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</a:t>
            </a: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bg-BG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Karoll Finance</a:t>
            </a:r>
            <a:endParaRPr lang="en-US" sz="1000" dirty="0"/>
          </a:p>
        </p:txBody>
      </p:sp>
      <p:sp>
        <p:nvSpPr>
          <p:cNvPr id="29" name="Shape 23"/>
          <p:cNvSpPr/>
          <p:nvPr/>
        </p:nvSpPr>
        <p:spPr>
          <a:xfrm>
            <a:off x="274320" y="4161120"/>
            <a:ext cx="8595360" cy="720000"/>
          </a:xfrm>
          <a:prstGeom prst="rect">
            <a:avLst/>
          </a:prstGeom>
          <a:solidFill>
            <a:srgbClr val="2C5F2D"/>
          </a:solidFill>
          <a:ln w="12700">
            <a:solidFill>
              <a:srgbClr val="2C5F2D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30" name="Text 24"/>
          <p:cNvSpPr/>
          <p:nvPr/>
        </p:nvSpPr>
        <p:spPr>
          <a:xfrm>
            <a:off x="3613360" y="4191120"/>
            <a:ext cx="1917280" cy="2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Board of Directors</a:t>
            </a:r>
            <a:endParaRPr lang="en-US" sz="1400" dirty="0"/>
          </a:p>
        </p:txBody>
      </p:sp>
      <p:sp>
        <p:nvSpPr>
          <p:cNvPr id="31" name="Text 25"/>
          <p:cNvSpPr/>
          <p:nvPr/>
        </p:nvSpPr>
        <p:spPr>
          <a:xfrm>
            <a:off x="411480" y="4441120"/>
            <a:ext cx="269748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Borislav Vitanov  –  Chairman  |  Attorney  |  since 2005</a:t>
            </a:r>
            <a:endParaRPr lang="en-US" sz="900" dirty="0"/>
          </a:p>
        </p:txBody>
      </p:sp>
      <p:sp>
        <p:nvSpPr>
          <p:cNvPr id="32" name="Text 26"/>
          <p:cNvSpPr/>
          <p:nvPr/>
        </p:nvSpPr>
        <p:spPr>
          <a:xfrm>
            <a:off x="3223260" y="4441120"/>
            <a:ext cx="269748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Radoslav Manolov  –  Exec. Director  |  Economist  |  since 2005</a:t>
            </a:r>
            <a:endParaRPr lang="en-US" sz="900" dirty="0"/>
          </a:p>
        </p:txBody>
      </p:sp>
      <p:sp>
        <p:nvSpPr>
          <p:cNvPr id="33" name="Text 27"/>
          <p:cNvSpPr/>
          <p:nvPr/>
        </p:nvSpPr>
        <p:spPr>
          <a:xfrm>
            <a:off x="6057900" y="4441120"/>
            <a:ext cx="269748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Nencho Penev  –  Non-Exec. Director  |  Attorney  |  since 2005</a:t>
            </a:r>
            <a:endParaRPr lang="en-US" sz="900" dirty="0"/>
          </a:p>
        </p:txBody>
      </p:sp>
      <p:pic>
        <p:nvPicPr>
          <p:cNvPr id="10" name="Image 3" descr="preencoded.png">
            <a:extLst>
              <a:ext uri="{FF2B5EF4-FFF2-40B4-BE49-F238E27FC236}">
                <a16:creationId xmlns:a16="http://schemas.microsoft.com/office/drawing/2014/main" id="{1AF868F8-2E0F-D131-A1BB-83DC473BBD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628" y="3404834"/>
            <a:ext cx="347472" cy="347472"/>
          </a:xfrm>
          <a:prstGeom prst="rect">
            <a:avLst/>
          </a:prstGeom>
        </p:spPr>
      </p:pic>
      <p:pic>
        <p:nvPicPr>
          <p:cNvPr id="12" name="Image 5" descr="preencoded.png">
            <a:extLst>
              <a:ext uri="{FF2B5EF4-FFF2-40B4-BE49-F238E27FC236}">
                <a16:creationId xmlns:a16="http://schemas.microsoft.com/office/drawing/2014/main" id="{73C111FB-1060-7B9B-6059-80DB1D182C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9472" y="3425030"/>
            <a:ext cx="347472" cy="34747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5A9E3A"/>
          </a:solidFill>
          <a:ln w="12700">
            <a:solidFill>
              <a:srgbClr val="5A9E3A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3" name="Shape 1"/>
          <p:cNvSpPr/>
          <p:nvPr/>
        </p:nvSpPr>
        <p:spPr>
          <a:xfrm>
            <a:off x="365760" y="137160"/>
            <a:ext cx="54864" cy="411480"/>
          </a:xfrm>
          <a:prstGeom prst="rect">
            <a:avLst/>
          </a:prstGeom>
          <a:solidFill>
            <a:srgbClr val="5A9E3A"/>
          </a:solidFill>
          <a:ln w="12700">
            <a:solidFill>
              <a:srgbClr val="5A9E3A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4" name="Text 2"/>
          <p:cNvSpPr/>
          <p:nvPr/>
        </p:nvSpPr>
        <p:spPr>
          <a:xfrm>
            <a:off x="502920" y="118872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3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Shareholder Structure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502920" y="56692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bg-BG" sz="1000" noProof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of</a:t>
            </a: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3</a:t>
            </a:r>
            <a:r>
              <a:rPr lang="bg-BG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.06.2026  |  Ordinary shares: 85,110,091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1A3A2A"/>
          </a:solidFill>
          <a:ln w="12700">
            <a:solidFill>
              <a:srgbClr val="1A3A2A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7" name="Text 5"/>
          <p:cNvSpPr/>
          <p:nvPr/>
        </p:nvSpPr>
        <p:spPr>
          <a:xfrm>
            <a:off x="274320" y="4983480"/>
            <a:ext cx="6400800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AACC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 Terrafund REIT  |  advanceterrafund.bg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6858000" y="4983480"/>
            <a:ext cx="2011680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AACC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August </a:t>
            </a:r>
            <a:r>
              <a:rPr lang="bg-BG" sz="750" dirty="0">
                <a:solidFill>
                  <a:srgbClr val="AACC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</a:t>
            </a:r>
            <a:endParaRPr lang="en-US" sz="750" dirty="0"/>
          </a:p>
        </p:txBody>
      </p:sp>
      <p:graphicFrame>
        <p:nvGraphicFramePr>
          <p:cNvPr id="9" name="Chart 0"/>
          <p:cNvGraphicFramePr/>
          <p:nvPr>
            <p:extLst>
              <p:ext uri="{D42A27DB-BD31-4B8C-83A1-F6EECF244321}">
                <p14:modId xmlns:p14="http://schemas.microsoft.com/office/powerpoint/2010/main" val="908738423"/>
              </p:ext>
            </p:extLst>
          </p:nvPr>
        </p:nvGraphicFramePr>
        <p:xfrm>
          <a:off x="274320" y="914400"/>
          <a:ext cx="41148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Shape 7"/>
          <p:cNvSpPr/>
          <p:nvPr/>
        </p:nvSpPr>
        <p:spPr>
          <a:xfrm>
            <a:off x="4754880" y="960120"/>
            <a:ext cx="4114800" cy="658368"/>
          </a:xfrm>
          <a:prstGeom prst="rect">
            <a:avLst/>
          </a:prstGeom>
          <a:solidFill>
            <a:srgbClr val="FFFFFF"/>
          </a:solidFill>
          <a:ln w="6350">
            <a:solidFill>
              <a:srgbClr val="E8EEF2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11" name="Text 8"/>
          <p:cNvSpPr/>
          <p:nvPr/>
        </p:nvSpPr>
        <p:spPr>
          <a:xfrm>
            <a:off x="4846320" y="100584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85 110 091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6492240" y="100584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 of ordinary shares outstanding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4754880" y="1709928"/>
            <a:ext cx="4114800" cy="658368"/>
          </a:xfrm>
          <a:prstGeom prst="rect">
            <a:avLst/>
          </a:prstGeom>
          <a:solidFill>
            <a:srgbClr val="F0F5E8"/>
          </a:solidFill>
          <a:ln w="6350">
            <a:solidFill>
              <a:srgbClr val="E8EEF2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14" name="Text 11"/>
          <p:cNvSpPr/>
          <p:nvPr/>
        </p:nvSpPr>
        <p:spPr>
          <a:xfrm>
            <a:off x="4846320" y="1755648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</a:t>
            </a:r>
            <a:r>
              <a:rPr lang="bg-BG" sz="14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214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6492240" y="1755648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number of shareholders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4754880" y="2459736"/>
            <a:ext cx="4114800" cy="658368"/>
          </a:xfrm>
          <a:prstGeom prst="rect">
            <a:avLst/>
          </a:prstGeom>
          <a:solidFill>
            <a:srgbClr val="FFFFFF"/>
          </a:solidFill>
          <a:ln w="6350">
            <a:solidFill>
              <a:srgbClr val="E8EEF2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17" name="Text 14"/>
          <p:cNvSpPr/>
          <p:nvPr/>
        </p:nvSpPr>
        <p:spPr>
          <a:xfrm>
            <a:off x="4846320" y="2505456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</a:t>
            </a:r>
            <a:r>
              <a:rPr lang="bg-BG" sz="14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14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6492240" y="2505456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Foreign ownership of market capitalisation</a:t>
            </a:r>
            <a:endParaRPr lang="en-US" sz="1000" dirty="0"/>
          </a:p>
        </p:txBody>
      </p:sp>
      <p:sp>
        <p:nvSpPr>
          <p:cNvPr id="19" name="Shape 16"/>
          <p:cNvSpPr/>
          <p:nvPr/>
        </p:nvSpPr>
        <p:spPr>
          <a:xfrm>
            <a:off x="4754880" y="3209544"/>
            <a:ext cx="4114800" cy="658368"/>
          </a:xfrm>
          <a:prstGeom prst="rect">
            <a:avLst/>
          </a:prstGeom>
          <a:solidFill>
            <a:srgbClr val="F0F5E8"/>
          </a:solidFill>
          <a:ln w="6350">
            <a:solidFill>
              <a:srgbClr val="E8EEF2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20" name="Text 17"/>
          <p:cNvSpPr/>
          <p:nvPr/>
        </p:nvSpPr>
        <p:spPr>
          <a:xfrm>
            <a:off x="4846320" y="3255264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€1.87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6492240" y="3255264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bg-BG" sz="1000" noProof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</a:t>
            </a: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GB" sz="1000" noProof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asset</a:t>
            </a: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noProof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</a:t>
            </a: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GB" sz="1000" noProof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</a:t>
            </a: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share (30.06.</a:t>
            </a:r>
            <a:r>
              <a:rPr lang="bg-BG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</a:t>
            </a: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000" dirty="0"/>
          </a:p>
        </p:txBody>
      </p:sp>
      <p:sp>
        <p:nvSpPr>
          <p:cNvPr id="22" name="Shape 19"/>
          <p:cNvSpPr/>
          <p:nvPr/>
        </p:nvSpPr>
        <p:spPr>
          <a:xfrm>
            <a:off x="4754880" y="3959352"/>
            <a:ext cx="4114800" cy="658368"/>
          </a:xfrm>
          <a:prstGeom prst="rect">
            <a:avLst/>
          </a:prstGeom>
          <a:solidFill>
            <a:srgbClr val="FFFFFF"/>
          </a:solidFill>
          <a:ln w="6350">
            <a:solidFill>
              <a:srgbClr val="E8EEF2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23" name="Text 20"/>
          <p:cNvSpPr/>
          <p:nvPr/>
        </p:nvSpPr>
        <p:spPr>
          <a:xfrm>
            <a:off x="4846320" y="4005072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€1.30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6492240" y="4005072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GB" sz="1000" noProof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</a:t>
            </a: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GB" sz="1000" noProof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</a:t>
            </a: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GB" sz="1000" noProof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price</a:t>
            </a: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bg-BG" sz="1000" noProof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</a:t>
            </a:r>
            <a:r>
              <a:rPr lang="en-US" sz="1000" noProof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August </a:t>
            </a:r>
            <a:r>
              <a:rPr lang="bg-BG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</a:t>
            </a: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5A9E3A"/>
          </a:solidFill>
          <a:ln w="12700">
            <a:solidFill>
              <a:srgbClr val="5A9E3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365760" y="137160"/>
            <a:ext cx="54864" cy="411480"/>
          </a:xfrm>
          <a:prstGeom prst="rect">
            <a:avLst/>
          </a:prstGeom>
          <a:solidFill>
            <a:srgbClr val="5A9E3A"/>
          </a:solidFill>
          <a:ln w="12700">
            <a:solidFill>
              <a:srgbClr val="5A9E3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502920" y="118872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A3A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Our business model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502920" y="56692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Two main revenue streams: rents and land sales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1A3A2A"/>
          </a:solidFill>
          <a:ln w="12700">
            <a:solidFill>
              <a:srgbClr val="1A3A2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274320" y="4983480"/>
            <a:ext cx="6400800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/>
            <a:r>
              <a:rPr lang="en-US" sz="750" dirty="0">
                <a:solidFill>
                  <a:srgbClr val="AACC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 Terrafund REIT </a:t>
            </a: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srgbClr val="AACCA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| advanceterrafund.bg</a:t>
            </a: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6858000" y="4983480"/>
            <a:ext cx="2011680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srgbClr val="AACCA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August 2026</a:t>
            </a: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228600" y="1097280"/>
            <a:ext cx="1600200" cy="2560320"/>
          </a:xfrm>
          <a:prstGeom prst="rect">
            <a:avLst/>
          </a:prstGeom>
          <a:solidFill>
            <a:srgbClr val="2C5F2D"/>
          </a:solidFill>
          <a:ln w="12700">
            <a:solidFill>
              <a:srgbClr val="1A3A2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1234440"/>
            <a:ext cx="502920" cy="50292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228600" y="1828800"/>
            <a:ext cx="1600200" cy="5943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acquired</a:t>
            </a:r>
          </a:p>
        </p:txBody>
      </p:sp>
      <p:sp>
        <p:nvSpPr>
          <p:cNvPr id="12" name="Text 9"/>
          <p:cNvSpPr/>
          <p:nvPr/>
        </p:nvSpPr>
        <p:spPr>
          <a:xfrm>
            <a:off x="228600" y="2468880"/>
            <a:ext cx="1600200" cy="7315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54</a:t>
            </a:r>
            <a:r>
              <a:rPr kumimoji="0" lang="bg-BG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bg-BG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00 decares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since inception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1828800" y="2377440"/>
            <a:ext cx="365760" cy="0"/>
          </a:xfrm>
          <a:prstGeom prst="line">
            <a:avLst/>
          </a:prstGeom>
          <a:noFill/>
          <a:ln w="25400">
            <a:solidFill>
              <a:srgbClr val="5A9E3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1965960" y="1097280"/>
            <a:ext cx="1600200" cy="2560320"/>
          </a:xfrm>
          <a:prstGeom prst="rect">
            <a:avLst/>
          </a:prstGeom>
          <a:solidFill>
            <a:srgbClr val="3D7A3E"/>
          </a:solidFill>
          <a:ln w="12700">
            <a:solidFill>
              <a:srgbClr val="1A3A2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4600" y="1234440"/>
            <a:ext cx="502920" cy="502920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1965960" y="1828800"/>
            <a:ext cx="1600200" cy="5943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Lease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out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3"/>
          <p:cNvSpPr/>
          <p:nvPr/>
        </p:nvSpPr>
        <p:spPr>
          <a:xfrm>
            <a:off x="1965960" y="2468880"/>
            <a:ext cx="1600200" cy="7315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r>
              <a:rPr kumimoji="0" lang="bg-BG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% of land</a:t>
            </a:r>
            <a:r>
              <a:rPr kumimoji="0" lang="bg-BG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ortfolio</a:t>
            </a:r>
            <a:r>
              <a:rPr kumimoji="0" lang="bg-BG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for the last 5 years</a:t>
            </a:r>
            <a:r>
              <a:rPr kumimoji="0" lang="bg-BG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4"/>
          <p:cNvSpPr/>
          <p:nvPr/>
        </p:nvSpPr>
        <p:spPr>
          <a:xfrm>
            <a:off x="3566160" y="2377440"/>
            <a:ext cx="365760" cy="0"/>
          </a:xfrm>
          <a:prstGeom prst="line">
            <a:avLst/>
          </a:prstGeom>
          <a:noFill/>
          <a:ln w="25400">
            <a:solidFill>
              <a:srgbClr val="5A9E3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5"/>
          <p:cNvSpPr/>
          <p:nvPr/>
        </p:nvSpPr>
        <p:spPr>
          <a:xfrm>
            <a:off x="3703320" y="1097280"/>
            <a:ext cx="1600200" cy="2560320"/>
          </a:xfrm>
          <a:prstGeom prst="rect">
            <a:avLst/>
          </a:prstGeom>
          <a:solidFill>
            <a:srgbClr val="3D7A3E"/>
          </a:solidFill>
          <a:ln w="12700">
            <a:solidFill>
              <a:srgbClr val="1A3A2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1960" y="1234440"/>
            <a:ext cx="502920" cy="502920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3703320" y="1828800"/>
            <a:ext cx="1600200" cy="5943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Rental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income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17"/>
          <p:cNvSpPr/>
          <p:nvPr/>
        </p:nvSpPr>
        <p:spPr>
          <a:xfrm>
            <a:off x="3703320" y="2468880"/>
            <a:ext cx="1600200" cy="7315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€</a:t>
            </a:r>
            <a:r>
              <a:rPr kumimoji="0" lang="bg-BG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58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mn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total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18"/>
          <p:cNvSpPr/>
          <p:nvPr/>
        </p:nvSpPr>
        <p:spPr>
          <a:xfrm>
            <a:off x="5303520" y="2377440"/>
            <a:ext cx="365760" cy="0"/>
          </a:xfrm>
          <a:prstGeom prst="line">
            <a:avLst/>
          </a:prstGeom>
          <a:noFill/>
          <a:ln w="25400">
            <a:solidFill>
              <a:srgbClr val="5A9E3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19"/>
          <p:cNvSpPr/>
          <p:nvPr/>
        </p:nvSpPr>
        <p:spPr>
          <a:xfrm>
            <a:off x="5440680" y="1097280"/>
            <a:ext cx="1600200" cy="2560320"/>
          </a:xfrm>
          <a:prstGeom prst="rect">
            <a:avLst/>
          </a:prstGeom>
          <a:solidFill>
            <a:srgbClr val="3D7A3E"/>
          </a:solidFill>
          <a:ln w="12700">
            <a:solidFill>
              <a:srgbClr val="1A3A2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9320" y="1234440"/>
            <a:ext cx="502920" cy="502920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5440680" y="1828800"/>
            <a:ext cx="1600200" cy="5943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Land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banking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21"/>
          <p:cNvSpPr/>
          <p:nvPr/>
        </p:nvSpPr>
        <p:spPr>
          <a:xfrm>
            <a:off x="5440680" y="2468880"/>
            <a:ext cx="1600200" cy="7315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Parcels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concentration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Shape 22"/>
          <p:cNvSpPr/>
          <p:nvPr/>
        </p:nvSpPr>
        <p:spPr>
          <a:xfrm>
            <a:off x="7040880" y="2377440"/>
            <a:ext cx="365760" cy="0"/>
          </a:xfrm>
          <a:prstGeom prst="line">
            <a:avLst/>
          </a:prstGeom>
          <a:noFill/>
          <a:ln w="25400">
            <a:solidFill>
              <a:srgbClr val="5A9E3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Shape 23"/>
          <p:cNvSpPr/>
          <p:nvPr/>
        </p:nvSpPr>
        <p:spPr>
          <a:xfrm>
            <a:off x="7178040" y="1097280"/>
            <a:ext cx="1600200" cy="2560320"/>
          </a:xfrm>
          <a:prstGeom prst="rect">
            <a:avLst/>
          </a:prstGeom>
          <a:solidFill>
            <a:srgbClr val="2C5F2D"/>
          </a:solidFill>
          <a:ln w="12700">
            <a:solidFill>
              <a:srgbClr val="1A3A2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26680" y="1234440"/>
            <a:ext cx="502920" cy="502920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7178040" y="1828800"/>
            <a:ext cx="1600200" cy="5943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Land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sale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 25"/>
          <p:cNvSpPr/>
          <p:nvPr/>
        </p:nvSpPr>
        <p:spPr>
          <a:xfrm>
            <a:off x="7178040" y="2468880"/>
            <a:ext cx="1600200" cy="7315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€</a:t>
            </a:r>
            <a:r>
              <a:rPr kumimoji="0" lang="bg-BG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202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mn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total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Shape 26"/>
          <p:cNvSpPr/>
          <p:nvPr/>
        </p:nvSpPr>
        <p:spPr>
          <a:xfrm>
            <a:off x="228600" y="3840480"/>
            <a:ext cx="4023360" cy="960120"/>
          </a:xfrm>
          <a:prstGeom prst="rect">
            <a:avLst/>
          </a:prstGeom>
          <a:solidFill>
            <a:srgbClr val="F0F5E8"/>
          </a:solidFill>
          <a:ln w="12700">
            <a:solidFill>
              <a:srgbClr val="2C5F2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 27"/>
          <p:cNvSpPr/>
          <p:nvPr/>
        </p:nvSpPr>
        <p:spPr>
          <a:xfrm>
            <a:off x="411480" y="39319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2C5F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Income from leasing and renting: €4.</a:t>
            </a:r>
            <a:r>
              <a:rPr kumimoji="0" lang="bg-BG" sz="1000" b="1" i="0" u="none" strike="noStrike" kern="1200" cap="none" spc="0" normalizeH="0" baseline="0" noProof="0" dirty="0">
                <a:ln>
                  <a:noFill/>
                </a:ln>
                <a:solidFill>
                  <a:srgbClr val="2C5F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2C5F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2C5F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mn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2C5F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kumimoji="0" lang="bg-BG" sz="1000" b="1" i="0" u="none" strike="noStrike" kern="1200" cap="none" spc="0" normalizeH="0" baseline="0" noProof="0" dirty="0">
                <a:ln>
                  <a:noFill/>
                </a:ln>
                <a:solidFill>
                  <a:srgbClr val="2C5F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2025-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2C5F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202</a:t>
            </a:r>
            <a:r>
              <a:rPr kumimoji="0" lang="bg-BG" sz="1000" b="1" i="0" u="none" strike="noStrike" kern="1200" cap="none" spc="0" normalizeH="0" baseline="0" noProof="0" dirty="0">
                <a:ln>
                  <a:noFill/>
                </a:ln>
                <a:solidFill>
                  <a:srgbClr val="2C5F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2C5F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 28"/>
          <p:cNvSpPr/>
          <p:nvPr/>
        </p:nvSpPr>
        <p:spPr>
          <a:xfrm>
            <a:off x="411480" y="42976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Stable cash flow, 8</a:t>
            </a:r>
            <a:r>
              <a:rPr kumimoji="0" lang="bg-BG" sz="900" b="0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7.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5% of land leased out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Shape 29"/>
          <p:cNvSpPr/>
          <p:nvPr/>
        </p:nvSpPr>
        <p:spPr>
          <a:xfrm>
            <a:off x="4663440" y="3840480"/>
            <a:ext cx="4023360" cy="960120"/>
          </a:xfrm>
          <a:prstGeom prst="rect">
            <a:avLst/>
          </a:prstGeom>
          <a:solidFill>
            <a:srgbClr val="F0F5E8"/>
          </a:solidFill>
          <a:ln w="12700">
            <a:solidFill>
              <a:srgbClr val="2C5F2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ext 30"/>
          <p:cNvSpPr/>
          <p:nvPr/>
        </p:nvSpPr>
        <p:spPr>
          <a:xfrm>
            <a:off x="4846320" y="39319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2C5F2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Income from sale of land: €5.9 mn (2025)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 31"/>
          <p:cNvSpPr/>
          <p:nvPr/>
        </p:nvSpPr>
        <p:spPr>
          <a:xfrm>
            <a:off x="4846320" y="42976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Land banking– acquisition</a:t>
            </a:r>
            <a:r>
              <a:rPr kumimoji="0" lang="bg-BG" sz="900" b="0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concentration and sale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5A9E3A"/>
          </a:solidFill>
          <a:ln w="12700">
            <a:solidFill>
              <a:srgbClr val="5A9E3A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3" name="Shape 1"/>
          <p:cNvSpPr/>
          <p:nvPr/>
        </p:nvSpPr>
        <p:spPr>
          <a:xfrm>
            <a:off x="365760" y="137160"/>
            <a:ext cx="54864" cy="411480"/>
          </a:xfrm>
          <a:prstGeom prst="rect">
            <a:avLst/>
          </a:prstGeom>
          <a:solidFill>
            <a:srgbClr val="5A9E3A"/>
          </a:solidFill>
          <a:ln w="12700">
            <a:solidFill>
              <a:srgbClr val="5A9E3A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4" name="Text 2"/>
          <p:cNvSpPr/>
          <p:nvPr/>
        </p:nvSpPr>
        <p:spPr>
          <a:xfrm>
            <a:off x="502920" y="118872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3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Land Investments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502920" y="56692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bg-BG" sz="1000" noProof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</a:t>
            </a: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bg-BG" sz="1000" noProof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of</a:t>
            </a: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3</a:t>
            </a:r>
            <a:r>
              <a:rPr lang="bg-BG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r>
              <a:rPr lang="bg-BG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.2026  |  Geographical distribution by region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1A3A2A"/>
          </a:solidFill>
          <a:ln w="12700">
            <a:solidFill>
              <a:srgbClr val="1A3A2A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7" name="Text 5"/>
          <p:cNvSpPr/>
          <p:nvPr/>
        </p:nvSpPr>
        <p:spPr>
          <a:xfrm>
            <a:off x="274320" y="4983480"/>
            <a:ext cx="6400800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AACC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 Terrafund REIT  |  advanceterrafund.bg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6858000" y="4983480"/>
            <a:ext cx="2011680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AACC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August 2026</a:t>
            </a:r>
            <a:endParaRPr lang="en-US" sz="750" dirty="0"/>
          </a:p>
        </p:txBody>
      </p:sp>
      <p:sp>
        <p:nvSpPr>
          <p:cNvPr id="9" name="Shape 7"/>
          <p:cNvSpPr/>
          <p:nvPr/>
        </p:nvSpPr>
        <p:spPr>
          <a:xfrm>
            <a:off x="274320" y="914400"/>
            <a:ext cx="2651760" cy="960120"/>
          </a:xfrm>
          <a:prstGeom prst="rect">
            <a:avLst/>
          </a:prstGeom>
          <a:solidFill>
            <a:srgbClr val="2C5F2D"/>
          </a:solidFill>
          <a:ln w="12700">
            <a:solidFill>
              <a:srgbClr val="2C5F2D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 dirty="0"/>
          </a:p>
        </p:txBody>
      </p:sp>
      <p:sp>
        <p:nvSpPr>
          <p:cNvPr id="10" name="Text 8"/>
          <p:cNvSpPr/>
          <p:nvPr/>
        </p:nvSpPr>
        <p:spPr>
          <a:xfrm>
            <a:off x="274320" y="960120"/>
            <a:ext cx="2651760" cy="5280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bg-BG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72</a:t>
            </a: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bg-BG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299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274320" y="1471270"/>
            <a:ext cx="2651760" cy="364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decares current portfolio</a:t>
            </a:r>
            <a:endParaRPr lang="en-US" sz="850" dirty="0"/>
          </a:p>
        </p:txBody>
      </p:sp>
      <p:sp>
        <p:nvSpPr>
          <p:cNvPr id="12" name="Shape 10"/>
          <p:cNvSpPr/>
          <p:nvPr/>
        </p:nvSpPr>
        <p:spPr>
          <a:xfrm>
            <a:off x="3200400" y="914400"/>
            <a:ext cx="2651760" cy="960120"/>
          </a:xfrm>
          <a:prstGeom prst="rect">
            <a:avLst/>
          </a:prstGeom>
          <a:solidFill>
            <a:srgbClr val="2C5F2D"/>
          </a:solidFill>
          <a:ln w="12700">
            <a:solidFill>
              <a:srgbClr val="2C5F2D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 dirty="0"/>
          </a:p>
        </p:txBody>
      </p:sp>
      <p:sp>
        <p:nvSpPr>
          <p:cNvPr id="13" name="Text 11"/>
          <p:cNvSpPr/>
          <p:nvPr/>
        </p:nvSpPr>
        <p:spPr>
          <a:xfrm>
            <a:off x="3200400" y="960120"/>
            <a:ext cx="2651760" cy="5280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54</a:t>
            </a:r>
            <a:r>
              <a:rPr lang="bg-BG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bg-BG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00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3200400" y="1471270"/>
            <a:ext cx="2651760" cy="364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decares acquired since inception</a:t>
            </a:r>
            <a:endParaRPr lang="en-US" sz="850" dirty="0"/>
          </a:p>
        </p:txBody>
      </p:sp>
      <p:sp>
        <p:nvSpPr>
          <p:cNvPr id="15" name="Shape 13"/>
          <p:cNvSpPr/>
          <p:nvPr/>
        </p:nvSpPr>
        <p:spPr>
          <a:xfrm>
            <a:off x="6126480" y="914400"/>
            <a:ext cx="2651760" cy="960120"/>
          </a:xfrm>
          <a:prstGeom prst="rect">
            <a:avLst/>
          </a:prstGeom>
          <a:solidFill>
            <a:srgbClr val="2C5F2D"/>
          </a:solidFill>
          <a:ln w="12700">
            <a:solidFill>
              <a:srgbClr val="2C5F2D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 dirty="0"/>
          </a:p>
        </p:txBody>
      </p:sp>
      <p:sp>
        <p:nvSpPr>
          <p:cNvPr id="16" name="Text 14"/>
          <p:cNvSpPr/>
          <p:nvPr/>
        </p:nvSpPr>
        <p:spPr>
          <a:xfrm>
            <a:off x="6126480" y="960120"/>
            <a:ext cx="2651760" cy="5280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366 600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6126480" y="1471270"/>
            <a:ext cx="2651760" cy="364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decares sold since inception</a:t>
            </a:r>
            <a:endParaRPr lang="en-US" sz="850" dirty="0"/>
          </a:p>
        </p:txBody>
      </p:sp>
      <p:graphicFrame>
        <p:nvGraphicFramePr>
          <p:cNvPr id="18" name="Chart 0"/>
          <p:cNvGraphicFramePr/>
          <p:nvPr>
            <p:extLst>
              <p:ext uri="{D42A27DB-BD31-4B8C-83A1-F6EECF244321}">
                <p14:modId xmlns:p14="http://schemas.microsoft.com/office/powerpoint/2010/main" val="2718388459"/>
              </p:ext>
            </p:extLst>
          </p:nvPr>
        </p:nvGraphicFramePr>
        <p:xfrm>
          <a:off x="274320" y="2057400"/>
          <a:ext cx="512064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Shape 16"/>
          <p:cNvSpPr/>
          <p:nvPr/>
        </p:nvSpPr>
        <p:spPr>
          <a:xfrm>
            <a:off x="5669280" y="2057400"/>
            <a:ext cx="320040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20" name="Text 17"/>
          <p:cNvSpPr/>
          <p:nvPr/>
        </p:nvSpPr>
        <p:spPr>
          <a:xfrm>
            <a:off x="5806440" y="214884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bg-BG" sz="1100" b="1" noProof="0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</a:t>
            </a:r>
            <a:r>
              <a:rPr lang="en-US" sz="105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GB" sz="1050" b="1" noProof="0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facts</a:t>
            </a:r>
            <a:r>
              <a:rPr lang="en-US" sz="105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GB" sz="1050" b="1" noProof="0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</a:t>
            </a:r>
            <a:r>
              <a:rPr lang="en-US" sz="105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GB" sz="1050" b="1" noProof="0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</a:t>
            </a:r>
            <a:r>
              <a:rPr lang="bg-BG" sz="105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 portfolio</a:t>
            </a:r>
            <a:endParaRPr lang="en-US" sz="1050" dirty="0"/>
          </a:p>
        </p:txBody>
      </p:sp>
      <p:sp>
        <p:nvSpPr>
          <p:cNvPr id="21" name="Text 18"/>
          <p:cNvSpPr/>
          <p:nvPr/>
        </p:nvSpPr>
        <p:spPr>
          <a:xfrm>
            <a:off x="5806440" y="2514600"/>
            <a:ext cx="292608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bg-BG" sz="1000" dirty="0">
                <a:solidFill>
                  <a:srgbClr val="1E2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172 299 </a:t>
            </a:r>
            <a:r>
              <a:rPr lang="bg-BG" sz="1000" noProof="0" dirty="0">
                <a:solidFill>
                  <a:srgbClr val="1E2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r>
              <a:rPr lang="en-GB" sz="1000" noProof="0" dirty="0">
                <a:solidFill>
                  <a:srgbClr val="1E2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ecares</a:t>
            </a:r>
            <a:r>
              <a:rPr lang="en-US" sz="1000" dirty="0">
                <a:solidFill>
                  <a:srgbClr val="1E2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noProof="0" dirty="0">
                <a:solidFill>
                  <a:srgbClr val="1E2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farm land </a:t>
            </a:r>
            <a:r>
              <a:rPr lang="en-US" sz="1000" dirty="0">
                <a:solidFill>
                  <a:srgbClr val="1E2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</a:t>
            </a:r>
            <a:r>
              <a:rPr lang="bg-BG" sz="1000" dirty="0">
                <a:solidFill>
                  <a:srgbClr val="1E2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June</a:t>
            </a:r>
            <a:r>
              <a:rPr lang="en-US" sz="1000" dirty="0">
                <a:solidFill>
                  <a:srgbClr val="1E2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2026)</a:t>
            </a:r>
            <a:endParaRPr lang="en-US" sz="10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E2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392 </a:t>
            </a:r>
            <a:r>
              <a:rPr lang="en-GB" sz="1000" noProof="0" dirty="0">
                <a:solidFill>
                  <a:srgbClr val="1E2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lessees</a:t>
            </a:r>
            <a:r>
              <a:rPr lang="bg-BG" sz="1000" dirty="0">
                <a:solidFill>
                  <a:srgbClr val="1E2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>
                <a:solidFill>
                  <a:srgbClr val="1E2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cultivate it</a:t>
            </a:r>
            <a:endParaRPr lang="en-US" sz="10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E2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Predominantly in the North Region </a:t>
            </a:r>
            <a:r>
              <a:rPr lang="bg-BG" sz="1000" dirty="0">
                <a:solidFill>
                  <a:srgbClr val="1E2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66% </a:t>
            </a:r>
            <a:r>
              <a:rPr lang="en-US" sz="1000" dirty="0">
                <a:solidFill>
                  <a:srgbClr val="1E2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the most fertile land </a:t>
            </a:r>
            <a:endParaRPr lang="en-US" sz="10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E2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Chernozem – dominant soil type</a:t>
            </a:r>
            <a:endParaRPr lang="en-US" sz="10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noProof="0" dirty="0">
                <a:solidFill>
                  <a:srgbClr val="1E2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Diversified land portfolio in</a:t>
            </a:r>
            <a:r>
              <a:rPr lang="en-US" sz="800" i="1" dirty="0">
                <a:solidFill>
                  <a:srgbClr val="1A3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</a:t>
            </a:r>
            <a:r>
              <a:rPr lang="bg-BG" sz="1000" dirty="0">
                <a:solidFill>
                  <a:srgbClr val="1E2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800 </a:t>
            </a:r>
            <a:r>
              <a:rPr lang="en-US" sz="1000" dirty="0">
                <a:solidFill>
                  <a:srgbClr val="1E2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 areas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5A9E3A"/>
          </a:solidFill>
          <a:ln w="12700">
            <a:solidFill>
              <a:srgbClr val="5A9E3A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3" name="Shape 1"/>
          <p:cNvSpPr/>
          <p:nvPr/>
        </p:nvSpPr>
        <p:spPr>
          <a:xfrm>
            <a:off x="365760" y="137160"/>
            <a:ext cx="54864" cy="411480"/>
          </a:xfrm>
          <a:prstGeom prst="rect">
            <a:avLst/>
          </a:prstGeom>
          <a:solidFill>
            <a:srgbClr val="5A9E3A"/>
          </a:solidFill>
          <a:ln w="12700">
            <a:solidFill>
              <a:srgbClr val="5A9E3A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4" name="Text 2"/>
          <p:cNvSpPr/>
          <p:nvPr/>
        </p:nvSpPr>
        <p:spPr>
          <a:xfrm>
            <a:off x="502920" y="118872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3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Land Under Lease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502920" y="56692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Stable cash income from rents|  </a:t>
            </a:r>
            <a:r>
              <a:rPr lang="bg-BG" sz="1000" noProof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of</a:t>
            </a: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3</a:t>
            </a:r>
            <a:r>
              <a:rPr lang="bg-BG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.06.2026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1A3A2A"/>
          </a:solidFill>
          <a:ln w="12700">
            <a:solidFill>
              <a:srgbClr val="1A3A2A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7" name="Text 5"/>
          <p:cNvSpPr/>
          <p:nvPr/>
        </p:nvSpPr>
        <p:spPr>
          <a:xfrm>
            <a:off x="274320" y="4983480"/>
            <a:ext cx="6400800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AACC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 Terrafund REIT  |  advanceterrafund.bg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6858000" y="4983480"/>
            <a:ext cx="2011680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AACC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August 2026</a:t>
            </a:r>
            <a:endParaRPr lang="en-US" sz="750" dirty="0"/>
          </a:p>
        </p:txBody>
      </p:sp>
      <p:graphicFrame>
        <p:nvGraphicFramePr>
          <p:cNvPr id="9" name="Chart 0"/>
          <p:cNvGraphicFramePr/>
          <p:nvPr>
            <p:extLst>
              <p:ext uri="{D42A27DB-BD31-4B8C-83A1-F6EECF244321}">
                <p14:modId xmlns:p14="http://schemas.microsoft.com/office/powerpoint/2010/main" val="1029047668"/>
              </p:ext>
            </p:extLst>
          </p:nvPr>
        </p:nvGraphicFramePr>
        <p:xfrm>
          <a:off x="274320" y="914400"/>
          <a:ext cx="402336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1"/>
          <p:cNvGraphicFramePr/>
          <p:nvPr>
            <p:extLst>
              <p:ext uri="{D42A27DB-BD31-4B8C-83A1-F6EECF244321}">
                <p14:modId xmlns:p14="http://schemas.microsoft.com/office/powerpoint/2010/main" val="2776790915"/>
              </p:ext>
            </p:extLst>
          </p:nvPr>
        </p:nvGraphicFramePr>
        <p:xfrm>
          <a:off x="4480560" y="914400"/>
          <a:ext cx="438912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6504135"/>
              </p:ext>
            </p:extLst>
          </p:nvPr>
        </p:nvGraphicFramePr>
        <p:xfrm>
          <a:off x="269715" y="3657600"/>
          <a:ext cx="8599965" cy="1097280"/>
        </p:xfrm>
        <a:graphic>
          <a:graphicData uri="http://schemas.openxmlformats.org/drawingml/2006/table">
            <a:tbl>
              <a:tblPr/>
              <a:tblGrid>
                <a:gridCol w="1650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Agricultural Season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2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Land Leased (da)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2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% Leased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2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Avg. Rent €/da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2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Rental Income (€)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2025-2026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150 </a:t>
                      </a:r>
                      <a:r>
                        <a:rPr lang="bg-BG" sz="95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803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r>
                        <a:rPr lang="bg-BG" sz="95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r>
                        <a:rPr lang="en-US" sz="95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.</a:t>
                      </a:r>
                      <a:r>
                        <a:rPr lang="bg-BG" sz="95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r>
                        <a:rPr lang="en-US" sz="95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%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29.76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4 487 </a:t>
                      </a:r>
                      <a:r>
                        <a:rPr lang="bg-BG" sz="95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652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2024-2025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153 </a:t>
                      </a:r>
                      <a:r>
                        <a:rPr lang="bg-BG" sz="95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971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86.8%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30.1</a:t>
                      </a:r>
                      <a:r>
                        <a:rPr lang="bg-BG" sz="95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4 64</a:t>
                      </a:r>
                      <a:r>
                        <a:rPr lang="bg-BG" sz="95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r>
                        <a:rPr lang="en-US" sz="95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bg-BG" sz="95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393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2023-2024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148 987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85.1%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32.90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4 901 018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5A9E3A"/>
          </a:solidFill>
          <a:ln w="12700">
            <a:solidFill>
              <a:srgbClr val="5A9E3A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3" name="Shape 1"/>
          <p:cNvSpPr/>
          <p:nvPr/>
        </p:nvSpPr>
        <p:spPr>
          <a:xfrm>
            <a:off x="365760" y="137160"/>
            <a:ext cx="54864" cy="411480"/>
          </a:xfrm>
          <a:prstGeom prst="rect">
            <a:avLst/>
          </a:prstGeom>
          <a:solidFill>
            <a:srgbClr val="5A9E3A"/>
          </a:solidFill>
          <a:ln w="12700">
            <a:solidFill>
              <a:srgbClr val="5A9E3A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4" name="Text 2"/>
          <p:cNvSpPr/>
          <p:nvPr/>
        </p:nvSpPr>
        <p:spPr>
          <a:xfrm>
            <a:off x="502920" y="118872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3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 Banking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502920" y="56692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Acquisition of small parcels → Concentration → Sale of consolidated pa</a:t>
            </a:r>
            <a:r>
              <a:rPr lang="bg-BG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ck</a:t>
            </a: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ages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1A3A2A"/>
          </a:solidFill>
          <a:ln w="12700">
            <a:solidFill>
              <a:srgbClr val="1A3A2A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7" name="Text 5"/>
          <p:cNvSpPr/>
          <p:nvPr/>
        </p:nvSpPr>
        <p:spPr>
          <a:xfrm>
            <a:off x="274320" y="4983480"/>
            <a:ext cx="6400800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AACC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 Terrafund REIT  |  advanceterrafund.bg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6858000" y="4983480"/>
            <a:ext cx="2011680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AACC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August 2026</a:t>
            </a:r>
            <a:endParaRPr lang="en-US" sz="750" dirty="0"/>
          </a:p>
        </p:txBody>
      </p:sp>
      <p:sp>
        <p:nvSpPr>
          <p:cNvPr id="9" name="Shape 7"/>
          <p:cNvSpPr/>
          <p:nvPr/>
        </p:nvSpPr>
        <p:spPr>
          <a:xfrm>
            <a:off x="274320" y="914400"/>
            <a:ext cx="8595360" cy="658368"/>
          </a:xfrm>
          <a:prstGeom prst="rect">
            <a:avLst/>
          </a:prstGeom>
          <a:solidFill>
            <a:srgbClr val="F0F5E8"/>
          </a:solidFill>
          <a:ln w="12700">
            <a:solidFill>
              <a:srgbClr val="2C5F2D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10" name="Text 8"/>
          <p:cNvSpPr/>
          <p:nvPr/>
        </p:nvSpPr>
        <p:spPr>
          <a:xfrm>
            <a:off x="457200" y="9601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E2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 banking is the sale of concentrated agricultural land in some land areas and the acquisition of individual small parcels in others, with the aim of achieving a higher value through consolidation.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274320" y="1691640"/>
            <a:ext cx="1965960" cy="868680"/>
          </a:xfrm>
          <a:prstGeom prst="rect">
            <a:avLst/>
          </a:prstGeom>
          <a:solidFill>
            <a:srgbClr val="2C5F2D"/>
          </a:solidFill>
          <a:ln w="12700">
            <a:solidFill>
              <a:srgbClr val="2C5F2D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 dirty="0"/>
          </a:p>
        </p:txBody>
      </p:sp>
      <p:sp>
        <p:nvSpPr>
          <p:cNvPr id="12" name="Text 10"/>
          <p:cNvSpPr/>
          <p:nvPr/>
        </p:nvSpPr>
        <p:spPr>
          <a:xfrm>
            <a:off x="274320" y="1737360"/>
            <a:ext cx="1965960" cy="47777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bg-BG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910</a:t>
            </a: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bg-BG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00 дка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274320" y="2195474"/>
            <a:ext cx="1965960" cy="3300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 </a:t>
            </a:r>
            <a:r>
              <a:rPr lang="en-GB" sz="850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turnover</a:t>
            </a: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since inception</a:t>
            </a:r>
            <a:endParaRPr lang="en-US" sz="850" dirty="0"/>
          </a:p>
        </p:txBody>
      </p:sp>
      <p:sp>
        <p:nvSpPr>
          <p:cNvPr id="14" name="Shape 12"/>
          <p:cNvSpPr/>
          <p:nvPr/>
        </p:nvSpPr>
        <p:spPr>
          <a:xfrm>
            <a:off x="2450592" y="1691640"/>
            <a:ext cx="1965960" cy="868680"/>
          </a:xfrm>
          <a:prstGeom prst="rect">
            <a:avLst/>
          </a:prstGeom>
          <a:solidFill>
            <a:srgbClr val="3D7A3E"/>
          </a:solidFill>
          <a:ln w="12700">
            <a:solidFill>
              <a:srgbClr val="3D7A3E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 dirty="0"/>
          </a:p>
        </p:txBody>
      </p:sp>
      <p:sp>
        <p:nvSpPr>
          <p:cNvPr id="15" name="Text 13"/>
          <p:cNvSpPr/>
          <p:nvPr/>
        </p:nvSpPr>
        <p:spPr>
          <a:xfrm>
            <a:off x="2450592" y="1737360"/>
            <a:ext cx="1965960" cy="47777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bg-BG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543 700 </a:t>
            </a:r>
            <a:r>
              <a:rPr lang="bg-BG" sz="2200" b="1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2450592" y="2195474"/>
            <a:ext cx="1965960" cy="3300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bg-BG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 acquired since inception</a:t>
            </a:r>
            <a:endParaRPr lang="en-US" sz="850" dirty="0"/>
          </a:p>
        </p:txBody>
      </p:sp>
      <p:sp>
        <p:nvSpPr>
          <p:cNvPr id="17" name="Shape 15"/>
          <p:cNvSpPr/>
          <p:nvPr/>
        </p:nvSpPr>
        <p:spPr>
          <a:xfrm>
            <a:off x="4626864" y="1691640"/>
            <a:ext cx="1965960" cy="868680"/>
          </a:xfrm>
          <a:prstGeom prst="rect">
            <a:avLst/>
          </a:prstGeom>
          <a:solidFill>
            <a:srgbClr val="2C5F2D"/>
          </a:solidFill>
          <a:ln w="12700">
            <a:solidFill>
              <a:srgbClr val="2C5F2D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 dirty="0"/>
          </a:p>
        </p:txBody>
      </p:sp>
      <p:sp>
        <p:nvSpPr>
          <p:cNvPr id="18" name="Text 16"/>
          <p:cNvSpPr/>
          <p:nvPr/>
        </p:nvSpPr>
        <p:spPr>
          <a:xfrm>
            <a:off x="4626864" y="1737360"/>
            <a:ext cx="1965960" cy="47777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bg-BG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366 600 дка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4626864" y="2195474"/>
            <a:ext cx="1965960" cy="3300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bg-BG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 sold since inception</a:t>
            </a:r>
            <a:endParaRPr lang="en-US" sz="850" dirty="0"/>
          </a:p>
        </p:txBody>
      </p:sp>
      <p:sp>
        <p:nvSpPr>
          <p:cNvPr id="20" name="Shape 18"/>
          <p:cNvSpPr/>
          <p:nvPr/>
        </p:nvSpPr>
        <p:spPr>
          <a:xfrm>
            <a:off x="6803136" y="1691640"/>
            <a:ext cx="1965960" cy="868680"/>
          </a:xfrm>
          <a:prstGeom prst="rect">
            <a:avLst/>
          </a:prstGeom>
          <a:solidFill>
            <a:srgbClr val="3D7A3E"/>
          </a:solidFill>
          <a:ln w="12700">
            <a:solidFill>
              <a:srgbClr val="3D7A3E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 dirty="0"/>
          </a:p>
        </p:txBody>
      </p:sp>
      <p:sp>
        <p:nvSpPr>
          <p:cNvPr id="21" name="Text 19"/>
          <p:cNvSpPr/>
          <p:nvPr/>
        </p:nvSpPr>
        <p:spPr>
          <a:xfrm>
            <a:off x="6803136" y="1737360"/>
            <a:ext cx="1965960" cy="47777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bg-BG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8 397</a:t>
            </a:r>
            <a:r>
              <a:rPr lang="en-GB" sz="2200" b="1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6803136" y="2195474"/>
            <a:ext cx="1965960" cy="3300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 contracts until 2031</a:t>
            </a:r>
            <a:endParaRPr lang="en-US" sz="850" dirty="0"/>
          </a:p>
        </p:txBody>
      </p:sp>
      <p:graphicFrame>
        <p:nvGraphicFramePr>
          <p:cNvPr id="23" name="Chart 0"/>
          <p:cNvGraphicFramePr/>
          <p:nvPr>
            <p:extLst>
              <p:ext uri="{D42A27DB-BD31-4B8C-83A1-F6EECF244321}">
                <p14:modId xmlns:p14="http://schemas.microsoft.com/office/powerpoint/2010/main" val="2165059602"/>
              </p:ext>
            </p:extLst>
          </p:nvPr>
        </p:nvGraphicFramePr>
        <p:xfrm>
          <a:off x="2057400" y="2761488"/>
          <a:ext cx="5029200" cy="20162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5" name="Text 21"/>
          <p:cNvSpPr/>
          <p:nvPr/>
        </p:nvSpPr>
        <p:spPr>
          <a:xfrm>
            <a:off x="2057400" y="4790355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 As of </a:t>
            </a:r>
            <a:r>
              <a:rPr lang="bg-BG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11.08.</a:t>
            </a: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5A9E3A"/>
          </a:solidFill>
          <a:ln w="12700">
            <a:solidFill>
              <a:srgbClr val="5A9E3A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3" name="Shape 1"/>
          <p:cNvSpPr/>
          <p:nvPr/>
        </p:nvSpPr>
        <p:spPr>
          <a:xfrm>
            <a:off x="365760" y="137160"/>
            <a:ext cx="54864" cy="411480"/>
          </a:xfrm>
          <a:prstGeom prst="rect">
            <a:avLst/>
          </a:prstGeom>
          <a:solidFill>
            <a:srgbClr val="5A9E3A"/>
          </a:solidFill>
          <a:ln w="12700">
            <a:solidFill>
              <a:srgbClr val="5A9E3A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4" name="Text 2"/>
          <p:cNvSpPr/>
          <p:nvPr/>
        </p:nvSpPr>
        <p:spPr>
          <a:xfrm>
            <a:off x="502920" y="118872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3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Financial Indicators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502920" y="56692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r>
              <a:rPr lang="bg-BG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–2025  |  </a:t>
            </a:r>
            <a:r>
              <a:rPr lang="en-GB" sz="1000" noProof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</a:t>
            </a: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GB" sz="1000" noProof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amounts</a:t>
            </a: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are in mn </a:t>
            </a:r>
            <a:r>
              <a:rPr lang="bg-BG" sz="1000" noProof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EUR</a:t>
            </a:r>
            <a:r>
              <a:rPr lang="bg-BG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unless otherwise stated| </a:t>
            </a:r>
            <a:r>
              <a:rPr lang="en-US" sz="10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Dividends by 2025 exceed raised capital 2.25 times</a:t>
            </a:r>
            <a:endParaRPr lang="en-US" sz="1000" b="1" dirty="0"/>
          </a:p>
        </p:txBody>
      </p:sp>
      <p:sp>
        <p:nvSpPr>
          <p:cNvPr id="6" name="Shape 4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1A3A2A"/>
          </a:solidFill>
          <a:ln w="12700">
            <a:solidFill>
              <a:srgbClr val="1A3A2A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7" name="Text 5"/>
          <p:cNvSpPr/>
          <p:nvPr/>
        </p:nvSpPr>
        <p:spPr>
          <a:xfrm>
            <a:off x="274320" y="4983480"/>
            <a:ext cx="6400800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AACC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 Terrafund REIT  |  advanceterrafund.bg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6858000" y="4983480"/>
            <a:ext cx="2011680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AACC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August 2026</a:t>
            </a:r>
            <a:endParaRPr lang="en-US" sz="750" dirty="0"/>
          </a:p>
        </p:txBody>
      </p:sp>
      <p:sp>
        <p:nvSpPr>
          <p:cNvPr id="9" name="Shape 7"/>
          <p:cNvSpPr/>
          <p:nvPr/>
        </p:nvSpPr>
        <p:spPr>
          <a:xfrm>
            <a:off x="274320" y="868680"/>
            <a:ext cx="1965960" cy="868680"/>
          </a:xfrm>
          <a:prstGeom prst="rect">
            <a:avLst/>
          </a:prstGeom>
          <a:solidFill>
            <a:srgbClr val="2C5F2D"/>
          </a:solidFill>
          <a:ln w="12700">
            <a:solidFill>
              <a:srgbClr val="2C5F2D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 dirty="0"/>
          </a:p>
        </p:txBody>
      </p:sp>
      <p:sp>
        <p:nvSpPr>
          <p:cNvPr id="10" name="Text 8"/>
          <p:cNvSpPr/>
          <p:nvPr/>
        </p:nvSpPr>
        <p:spPr>
          <a:xfrm>
            <a:off x="274320" y="914400"/>
            <a:ext cx="1965960" cy="47777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€65.7 млн.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274320" y="1372514"/>
            <a:ext cx="1965960" cy="3300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Capital raised since inception</a:t>
            </a:r>
            <a:endParaRPr lang="en-US" sz="850" dirty="0"/>
          </a:p>
        </p:txBody>
      </p:sp>
      <p:sp>
        <p:nvSpPr>
          <p:cNvPr id="12" name="Shape 10"/>
          <p:cNvSpPr/>
          <p:nvPr/>
        </p:nvSpPr>
        <p:spPr>
          <a:xfrm>
            <a:off x="2450592" y="868680"/>
            <a:ext cx="1965960" cy="868680"/>
          </a:xfrm>
          <a:prstGeom prst="rect">
            <a:avLst/>
          </a:prstGeom>
          <a:solidFill>
            <a:srgbClr val="2C5F2D"/>
          </a:solidFill>
          <a:ln w="12700">
            <a:solidFill>
              <a:srgbClr val="2C5F2D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 dirty="0"/>
          </a:p>
        </p:txBody>
      </p:sp>
      <p:sp>
        <p:nvSpPr>
          <p:cNvPr id="13" name="Text 11"/>
          <p:cNvSpPr/>
          <p:nvPr/>
        </p:nvSpPr>
        <p:spPr>
          <a:xfrm>
            <a:off x="2450592" y="914400"/>
            <a:ext cx="1965960" cy="47777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€147.5 млн.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2450592" y="1372514"/>
            <a:ext cx="1965960" cy="3300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dividends 2009–2025</a:t>
            </a:r>
            <a:endParaRPr lang="en-US" sz="850" dirty="0"/>
          </a:p>
        </p:txBody>
      </p:sp>
      <p:sp>
        <p:nvSpPr>
          <p:cNvPr id="15" name="Shape 13"/>
          <p:cNvSpPr/>
          <p:nvPr/>
        </p:nvSpPr>
        <p:spPr>
          <a:xfrm>
            <a:off x="4626864" y="868680"/>
            <a:ext cx="1965960" cy="868680"/>
          </a:xfrm>
          <a:prstGeom prst="rect">
            <a:avLst/>
          </a:prstGeom>
          <a:solidFill>
            <a:srgbClr val="2C5F2D"/>
          </a:solidFill>
          <a:ln w="12700">
            <a:solidFill>
              <a:srgbClr val="2C5F2D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 dirty="0"/>
          </a:p>
        </p:txBody>
      </p:sp>
      <p:sp>
        <p:nvSpPr>
          <p:cNvPr id="16" name="Text 14"/>
          <p:cNvSpPr/>
          <p:nvPr/>
        </p:nvSpPr>
        <p:spPr>
          <a:xfrm>
            <a:off x="4626864" y="914400"/>
            <a:ext cx="1965960" cy="47777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7.82%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4626864" y="1372514"/>
            <a:ext cx="1965960" cy="3300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Average ROE over 17 years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6803136" y="868680"/>
            <a:ext cx="1965960" cy="868680"/>
          </a:xfrm>
          <a:prstGeom prst="rect">
            <a:avLst/>
          </a:prstGeom>
          <a:solidFill>
            <a:srgbClr val="3D7A3E"/>
          </a:solidFill>
          <a:ln w="12700">
            <a:solidFill>
              <a:srgbClr val="3D7A3E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bg-BG" dirty="0"/>
          </a:p>
        </p:txBody>
      </p:sp>
      <p:sp>
        <p:nvSpPr>
          <p:cNvPr id="19" name="Text 17"/>
          <p:cNvSpPr/>
          <p:nvPr/>
        </p:nvSpPr>
        <p:spPr>
          <a:xfrm>
            <a:off x="6803136" y="914400"/>
            <a:ext cx="1965960" cy="47777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0%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6803136" y="1372514"/>
            <a:ext cx="1965960" cy="3300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Debt financing</a:t>
            </a:r>
            <a:endParaRPr lang="en-US" sz="85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9718799"/>
              </p:ext>
            </p:extLst>
          </p:nvPr>
        </p:nvGraphicFramePr>
        <p:xfrm>
          <a:off x="1211580" y="1920240"/>
          <a:ext cx="6720840" cy="2697480"/>
        </p:xfrm>
        <a:graphic>
          <a:graphicData uri="http://schemas.openxmlformats.org/drawingml/2006/table">
            <a:tbl>
              <a:tblPr/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35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35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35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2354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2354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3718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Indicator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A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A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A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A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A2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A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18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Net assets (mn €)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126.83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167.37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163.06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159.85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155.18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18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NAV/share (€)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1.88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1.82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718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Rental revenue (mn €)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3.48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3.42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4.38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4.86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4.70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718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Sales revenue (mn €)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33.34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12.15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2.37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718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Net profit (mn €)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9.69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4.40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6.14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718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Dividend/share (€)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0.269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0.103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0.046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0.065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718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ROE (%)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E2D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8EE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2" name="Text 19"/>
          <p:cNvSpPr/>
          <p:nvPr/>
        </p:nvSpPr>
        <p:spPr>
          <a:xfrm>
            <a:off x="1211580" y="4700016"/>
            <a:ext cx="8595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 profit ~100% </a:t>
            </a:r>
            <a:r>
              <a:rPr lang="bg-BG" sz="1000" i="1" noProof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distributed</a:t>
            </a: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bg-BG" sz="1000" i="1" noProof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</a:t>
            </a: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bg-BG" sz="1000" i="1" noProof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dividend</a:t>
            </a: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bg-BG" sz="1000" i="1" noProof="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annually on average</a:t>
            </a:r>
            <a:r>
              <a:rPr lang="en-US" sz="10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5A9E3A"/>
          </a:solidFill>
          <a:ln w="12700">
            <a:solidFill>
              <a:srgbClr val="5A9E3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365760" y="137160"/>
            <a:ext cx="54864" cy="411480"/>
          </a:xfrm>
          <a:prstGeom prst="rect">
            <a:avLst/>
          </a:prstGeom>
          <a:solidFill>
            <a:srgbClr val="5A9E3A"/>
          </a:solidFill>
          <a:ln w="12700">
            <a:solidFill>
              <a:srgbClr val="5A9E3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502920" y="118872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A3A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ATER vs SOFIX – Performance Since Listing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502920" y="56692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ATER outperforms SOFIX by 3</a:t>
            </a:r>
            <a:r>
              <a:rPr lang="bg-BG" sz="14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times over 20</a:t>
            </a:r>
            <a:r>
              <a:rPr kumimoji="0" lang="bg-BG" sz="1400" b="1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years 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|  </a:t>
            </a:r>
            <a:r>
              <a:rPr kumimoji="0" lang="bg-BG" sz="1000" b="0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Monthly chart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10.08.2005 – 10.0</a:t>
            </a:r>
            <a:r>
              <a:rPr kumimoji="0" lang="bg-BG" sz="1000" b="0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.2026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1A3A2A"/>
          </a:solidFill>
          <a:ln w="12700">
            <a:solidFill>
              <a:srgbClr val="1A3A2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274320" y="4983480"/>
            <a:ext cx="6400800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srgbClr val="AACCA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Advance Terrafund REIT  |  advanceterrafund.bg</a:t>
            </a: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6858000" y="4983480"/>
            <a:ext cx="2011680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srgbClr val="AACCA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August 2026</a:t>
            </a: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9" name="Chart 0"/>
          <p:cNvGraphicFramePr/>
          <p:nvPr/>
        </p:nvGraphicFramePr>
        <p:xfrm>
          <a:off x="274320" y="914400"/>
          <a:ext cx="8595360" cy="384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 7"/>
          <p:cNvSpPr/>
          <p:nvPr/>
        </p:nvSpPr>
        <p:spPr>
          <a:xfrm>
            <a:off x="274320" y="4800600"/>
            <a:ext cx="8595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1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* </a:t>
            </a:r>
            <a:r>
              <a:rPr kumimoji="0" lang="bg-BG" sz="700" b="0" i="1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Source: </a:t>
            </a:r>
            <a:r>
              <a:rPr kumimoji="0" lang="en-US" sz="700" b="0" i="1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Infostock.bg  |  </a:t>
            </a:r>
            <a:r>
              <a:rPr kumimoji="0" lang="bg-BG" sz="700" b="0" i="1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Base</a:t>
            </a:r>
            <a:r>
              <a:rPr kumimoji="0" lang="en-US" sz="700" b="0" i="1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0% = price at listing (Aug. 2005)  |  </a:t>
            </a:r>
            <a:r>
              <a:rPr kumimoji="0" lang="en-US" sz="700" b="1" i="1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ATER: +215.04%  |  SOFIX: +70.04%</a:t>
            </a:r>
            <a:endParaRPr kumimoji="0" lang="en-US" sz="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5A9E3A"/>
          </a:solidFill>
          <a:ln w="12700">
            <a:solidFill>
              <a:srgbClr val="5A9E3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365760" y="137160"/>
            <a:ext cx="54864" cy="411480"/>
          </a:xfrm>
          <a:prstGeom prst="rect">
            <a:avLst/>
          </a:prstGeom>
          <a:solidFill>
            <a:srgbClr val="5A9E3A"/>
          </a:solidFill>
          <a:ln w="12700">
            <a:solidFill>
              <a:srgbClr val="5A9E3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502920" y="118872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A3A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Why invest in ATER now?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502920" y="56692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Investment case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0" y="4983480"/>
            <a:ext cx="9144000" cy="160020"/>
          </a:xfrm>
          <a:prstGeom prst="rect">
            <a:avLst/>
          </a:prstGeom>
          <a:solidFill>
            <a:srgbClr val="1A3A2A"/>
          </a:solidFill>
          <a:ln w="12700">
            <a:solidFill>
              <a:srgbClr val="1A3A2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274320" y="4983480"/>
            <a:ext cx="6400800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srgbClr val="AACCA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Advance </a:t>
            </a:r>
            <a:r>
              <a:rPr kumimoji="0" lang="en-GB" sz="750" b="0" i="0" u="none" strike="noStrike" kern="1200" cap="none" spc="0" normalizeH="0" baseline="0" noProof="0" dirty="0">
                <a:ln>
                  <a:noFill/>
                </a:ln>
                <a:solidFill>
                  <a:srgbClr val="AACCA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Terraffund</a:t>
            </a: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srgbClr val="AACCA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REIT | advanceterrafund.bg</a:t>
            </a: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6858000" y="4983480"/>
            <a:ext cx="2011680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srgbClr val="AACCA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August 2026</a:t>
            </a: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274320" y="960120"/>
            <a:ext cx="274320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384048" y="1188720"/>
            <a:ext cx="457200" cy="457200"/>
          </a:xfrm>
          <a:prstGeom prst="ellipse">
            <a:avLst/>
          </a:prstGeom>
          <a:solidFill>
            <a:srgbClr val="2C5F2D"/>
          </a:solidFill>
          <a:ln w="12700">
            <a:solidFill>
              <a:srgbClr val="2C5F2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" y="1234440"/>
            <a:ext cx="347472" cy="347472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960120" y="1069848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1A3A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Safe Asset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384048" y="1645920"/>
            <a:ext cx="25603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/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 is a real asset with lasting value, protection from inflation, and low volatility of 7% over 10 years.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3227832" y="960120"/>
            <a:ext cx="274320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3337560" y="1188720"/>
            <a:ext cx="457200" cy="457200"/>
          </a:xfrm>
          <a:prstGeom prst="ellipse">
            <a:avLst/>
          </a:prstGeom>
          <a:solidFill>
            <a:srgbClr val="2C5F2D"/>
          </a:solidFill>
          <a:ln w="12700">
            <a:solidFill>
              <a:srgbClr val="2C5F2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3280" y="1234440"/>
            <a:ext cx="347472" cy="347472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3913632" y="1069848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1A3A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Regular Dividend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4"/>
          <p:cNvSpPr/>
          <p:nvPr/>
        </p:nvSpPr>
        <p:spPr>
          <a:xfrm>
            <a:off x="3337560" y="1645920"/>
            <a:ext cx="25603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/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~100% net profit distributed as dividend. €147.5 million in dividends paid from 20</a:t>
            </a:r>
            <a:r>
              <a:rPr lang="bg-BG" sz="100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r>
              <a:rPr lang="en-US" sz="100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2025.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5"/>
          <p:cNvSpPr/>
          <p:nvPr/>
        </p:nvSpPr>
        <p:spPr>
          <a:xfrm>
            <a:off x="6181344" y="960120"/>
            <a:ext cx="274320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6"/>
          <p:cNvSpPr/>
          <p:nvPr/>
        </p:nvSpPr>
        <p:spPr>
          <a:xfrm>
            <a:off x="6291072" y="1188720"/>
            <a:ext cx="457200" cy="457200"/>
          </a:xfrm>
          <a:prstGeom prst="ellipse">
            <a:avLst/>
          </a:prstGeom>
          <a:solidFill>
            <a:srgbClr val="2C5F2D"/>
          </a:solidFill>
          <a:ln w="12700">
            <a:solidFill>
              <a:srgbClr val="2C5F2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6792" y="1234440"/>
            <a:ext cx="347472" cy="347472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6867144" y="1069848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1A3A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Price Appreciation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18"/>
          <p:cNvSpPr/>
          <p:nvPr/>
        </p:nvSpPr>
        <p:spPr>
          <a:xfrm>
            <a:off x="6291072" y="1645920"/>
            <a:ext cx="25603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/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768% increase in land prices over 20 years. Still half the price of the EU average.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19"/>
          <p:cNvSpPr/>
          <p:nvPr/>
        </p:nvSpPr>
        <p:spPr>
          <a:xfrm>
            <a:off x="274320" y="2880360"/>
            <a:ext cx="274320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20"/>
          <p:cNvSpPr/>
          <p:nvPr/>
        </p:nvSpPr>
        <p:spPr>
          <a:xfrm>
            <a:off x="384048" y="3108960"/>
            <a:ext cx="457200" cy="457200"/>
          </a:xfrm>
          <a:prstGeom prst="ellipse">
            <a:avLst/>
          </a:prstGeom>
          <a:solidFill>
            <a:srgbClr val="2C5F2D"/>
          </a:solidFill>
          <a:ln w="12700">
            <a:solidFill>
              <a:srgbClr val="2C5F2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768" y="3154680"/>
            <a:ext cx="347472" cy="347472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960120" y="2990088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1A3A2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ESG &amp; Food security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22"/>
          <p:cNvSpPr/>
          <p:nvPr/>
        </p:nvSpPr>
        <p:spPr>
          <a:xfrm>
            <a:off x="384048" y="3566160"/>
            <a:ext cx="25603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/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investment in sustainable agriculture of growing strategic importance for Europe.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Shape 23"/>
          <p:cNvSpPr/>
          <p:nvPr/>
        </p:nvSpPr>
        <p:spPr>
          <a:xfrm>
            <a:off x="3227832" y="2880360"/>
            <a:ext cx="274320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hape 24"/>
          <p:cNvSpPr/>
          <p:nvPr/>
        </p:nvSpPr>
        <p:spPr>
          <a:xfrm>
            <a:off x="3337560" y="3108960"/>
            <a:ext cx="457200" cy="457200"/>
          </a:xfrm>
          <a:prstGeom prst="ellipse">
            <a:avLst/>
          </a:prstGeom>
          <a:solidFill>
            <a:srgbClr val="2C5F2D"/>
          </a:solidFill>
          <a:ln w="12700">
            <a:solidFill>
              <a:srgbClr val="2C5F2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83280" y="3154680"/>
            <a:ext cx="347472" cy="347472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3913632" y="2990088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/>
            <a:r>
              <a:rPr lang="en-US" sz="1000" b="1" dirty="0">
                <a:solidFill>
                  <a:srgbClr val="1A3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Regulated business structure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 26"/>
          <p:cNvSpPr/>
          <p:nvPr/>
        </p:nvSpPr>
        <p:spPr>
          <a:xfrm>
            <a:off x="3337560" y="3566160"/>
            <a:ext cx="25603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/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REIT under the supervision of the Financial Supervision Commission. Full transparency, quarterly reports, shares are traded on the Bulgarian Stock Exchange.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Shape 27"/>
          <p:cNvSpPr/>
          <p:nvPr/>
        </p:nvSpPr>
        <p:spPr>
          <a:xfrm>
            <a:off x="6181344" y="2880360"/>
            <a:ext cx="274320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8EEF2"/>
            </a:solidFill>
            <a:prstDash val="solid"/>
          </a:ln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Shape 28"/>
          <p:cNvSpPr/>
          <p:nvPr/>
        </p:nvSpPr>
        <p:spPr>
          <a:xfrm>
            <a:off x="6291072" y="3108960"/>
            <a:ext cx="457200" cy="457200"/>
          </a:xfrm>
          <a:prstGeom prst="ellipse">
            <a:avLst/>
          </a:prstGeom>
          <a:solidFill>
            <a:srgbClr val="2C5F2D"/>
          </a:solidFill>
          <a:ln w="12700">
            <a:solidFill>
              <a:srgbClr val="2C5F2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6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36792" y="3154680"/>
            <a:ext cx="347472" cy="347472"/>
          </a:xfrm>
          <a:prstGeom prst="rect">
            <a:avLst/>
          </a:prstGeom>
        </p:spPr>
      </p:pic>
      <p:sp>
        <p:nvSpPr>
          <p:cNvPr id="37" name="Text 29"/>
          <p:cNvSpPr/>
          <p:nvPr/>
        </p:nvSpPr>
        <p:spPr>
          <a:xfrm>
            <a:off x="6867144" y="2990088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dirty="0">
                <a:solidFill>
                  <a:srgbClr val="1A3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Liquidity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 30"/>
          <p:cNvSpPr/>
          <p:nvPr/>
        </p:nvSpPr>
        <p:spPr>
          <a:xfrm>
            <a:off x="6291072" y="3566160"/>
            <a:ext cx="25603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/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stock is included in the main indices of the Bulgarian Stock Exchange - SOFIX, BGBX 40, BG TR30 and BG REIT and is among the most traded stocks.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A3A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5A9E3A"/>
          </a:solidFill>
          <a:ln w="12700">
            <a:solidFill>
              <a:srgbClr val="5A9E3A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3" name="Shape 1"/>
          <p:cNvSpPr/>
          <p:nvPr/>
        </p:nvSpPr>
        <p:spPr>
          <a:xfrm>
            <a:off x="457200" y="502920"/>
            <a:ext cx="914400" cy="914400"/>
          </a:xfrm>
          <a:prstGeom prst="ellipse">
            <a:avLst/>
          </a:prstGeom>
          <a:solidFill>
            <a:srgbClr val="5A9E3A"/>
          </a:solidFill>
          <a:ln w="12700">
            <a:solidFill>
              <a:srgbClr val="97BC62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48" y="658368"/>
            <a:ext cx="594360" cy="5943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554480" y="530352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 Terrafund REIT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1554480" y="91440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AACC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Investor Relations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457200" y="1417320"/>
            <a:ext cx="8229600" cy="0"/>
          </a:xfrm>
          <a:prstGeom prst="line">
            <a:avLst/>
          </a:prstGeom>
          <a:noFill/>
          <a:ln w="6350">
            <a:solidFill>
              <a:srgbClr val="2C5F2D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691640"/>
            <a:ext cx="347472" cy="34747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960120" y="1673352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Zlatovruh St., 1164 Sofia, Bulgaria</a:t>
            </a:r>
            <a:endParaRPr lang="en-US" sz="12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2331720"/>
            <a:ext cx="347472" cy="347472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60120" y="2313432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+359 (2) 4008 332</a:t>
            </a:r>
            <a:endParaRPr lang="en-US" sz="12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2971800"/>
            <a:ext cx="347472" cy="347472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960120" y="2953512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adimitrov@karoll.bg</a:t>
            </a:r>
            <a:endParaRPr lang="en-US" sz="120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" y="3611880"/>
            <a:ext cx="347472" cy="347472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960120" y="3593592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www.advanceterrafund.bg</a:t>
            </a:r>
            <a:endParaRPr lang="en-US" sz="1200" dirty="0"/>
          </a:p>
        </p:txBody>
      </p:sp>
      <p:sp>
        <p:nvSpPr>
          <p:cNvPr id="16" name="Text 9"/>
          <p:cNvSpPr/>
          <p:nvPr/>
        </p:nvSpPr>
        <p:spPr>
          <a:xfrm>
            <a:off x="457200" y="4224528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Atanas Dimitrov</a:t>
            </a:r>
            <a:endParaRPr lang="en-US" sz="1100" dirty="0"/>
          </a:p>
        </p:txBody>
      </p:sp>
      <p:sp>
        <p:nvSpPr>
          <p:cNvPr id="17" name="Text 10"/>
          <p:cNvSpPr/>
          <p:nvPr/>
        </p:nvSpPr>
        <p:spPr>
          <a:xfrm>
            <a:off x="457200" y="4507992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AACC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Investor Relations Director, Advance Terrafund REIT</a:t>
            </a:r>
            <a:endParaRPr lang="en-US" sz="900" dirty="0"/>
          </a:p>
        </p:txBody>
      </p:sp>
      <p:sp>
        <p:nvSpPr>
          <p:cNvPr id="18" name="Shape 11"/>
          <p:cNvSpPr/>
          <p:nvPr/>
        </p:nvSpPr>
        <p:spPr>
          <a:xfrm>
            <a:off x="5760720" y="1508760"/>
            <a:ext cx="3017520" cy="3200400"/>
          </a:xfrm>
          <a:prstGeom prst="rect">
            <a:avLst/>
          </a:prstGeom>
          <a:solidFill>
            <a:srgbClr val="2C5F2D"/>
          </a:solidFill>
          <a:ln w="12700">
            <a:solidFill>
              <a:srgbClr val="3D7A3E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19" name="Text 12"/>
          <p:cNvSpPr/>
          <p:nvPr/>
        </p:nvSpPr>
        <p:spPr>
          <a:xfrm>
            <a:off x="5943600" y="160020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Stock Information</a:t>
            </a:r>
            <a:endParaRPr lang="en-US" sz="1000" dirty="0"/>
          </a:p>
        </p:txBody>
      </p:sp>
      <p:sp>
        <p:nvSpPr>
          <p:cNvPr id="20" name="Shape 13"/>
          <p:cNvSpPr/>
          <p:nvPr/>
        </p:nvSpPr>
        <p:spPr>
          <a:xfrm>
            <a:off x="5943600" y="1938528"/>
            <a:ext cx="2651760" cy="0"/>
          </a:xfrm>
          <a:prstGeom prst="line">
            <a:avLst/>
          </a:prstGeom>
          <a:noFill/>
          <a:ln w="6350">
            <a:solidFill>
              <a:srgbClr val="5A9E3A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21" name="Text 14"/>
          <p:cNvSpPr/>
          <p:nvPr/>
        </p:nvSpPr>
        <p:spPr>
          <a:xfrm>
            <a:off x="5897880" y="2119571"/>
            <a:ext cx="1188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AACC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BSE ticker:</a:t>
            </a:r>
            <a:endParaRPr lang="en-US" sz="950" dirty="0"/>
          </a:p>
        </p:txBody>
      </p:sp>
      <p:sp>
        <p:nvSpPr>
          <p:cNvPr id="22" name="Text 15"/>
          <p:cNvSpPr/>
          <p:nvPr/>
        </p:nvSpPr>
        <p:spPr>
          <a:xfrm>
            <a:off x="7132320" y="2119571"/>
            <a:ext cx="1508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ATER</a:t>
            </a:r>
            <a:endParaRPr lang="en-US" sz="950" dirty="0"/>
          </a:p>
        </p:txBody>
      </p:sp>
      <p:sp>
        <p:nvSpPr>
          <p:cNvPr id="25" name="Text 18"/>
          <p:cNvSpPr/>
          <p:nvPr/>
        </p:nvSpPr>
        <p:spPr>
          <a:xfrm>
            <a:off x="5897880" y="2641697"/>
            <a:ext cx="1188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AACC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Shares:</a:t>
            </a:r>
            <a:endParaRPr lang="en-US" sz="950" dirty="0"/>
          </a:p>
        </p:txBody>
      </p:sp>
      <p:sp>
        <p:nvSpPr>
          <p:cNvPr id="26" name="Text 19"/>
          <p:cNvSpPr/>
          <p:nvPr/>
        </p:nvSpPr>
        <p:spPr>
          <a:xfrm>
            <a:off x="7132320" y="2641697"/>
            <a:ext cx="1508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85 110 091</a:t>
            </a:r>
            <a:endParaRPr lang="en-US" sz="950" dirty="0"/>
          </a:p>
        </p:txBody>
      </p:sp>
      <p:sp>
        <p:nvSpPr>
          <p:cNvPr id="27" name="Text 20"/>
          <p:cNvSpPr/>
          <p:nvPr/>
        </p:nvSpPr>
        <p:spPr>
          <a:xfrm>
            <a:off x="5897880" y="3163823"/>
            <a:ext cx="1188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AACC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Price:</a:t>
            </a:r>
            <a:endParaRPr lang="en-US" sz="950" dirty="0"/>
          </a:p>
        </p:txBody>
      </p:sp>
      <p:sp>
        <p:nvSpPr>
          <p:cNvPr id="28" name="Text 21"/>
          <p:cNvSpPr/>
          <p:nvPr/>
        </p:nvSpPr>
        <p:spPr>
          <a:xfrm>
            <a:off x="7132320" y="3163823"/>
            <a:ext cx="1508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€1.3</a:t>
            </a:r>
            <a:r>
              <a:rPr lang="bg-BG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950" dirty="0"/>
          </a:p>
        </p:txBody>
      </p:sp>
      <p:sp>
        <p:nvSpPr>
          <p:cNvPr id="29" name="Text 22"/>
          <p:cNvSpPr/>
          <p:nvPr/>
        </p:nvSpPr>
        <p:spPr>
          <a:xfrm>
            <a:off x="5897880" y="3685949"/>
            <a:ext cx="1188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AACC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NAV/share:</a:t>
            </a:r>
            <a:endParaRPr lang="en-US" sz="950" dirty="0"/>
          </a:p>
        </p:txBody>
      </p:sp>
      <p:sp>
        <p:nvSpPr>
          <p:cNvPr id="30" name="Text 23"/>
          <p:cNvSpPr/>
          <p:nvPr/>
        </p:nvSpPr>
        <p:spPr>
          <a:xfrm>
            <a:off x="7132320" y="3685949"/>
            <a:ext cx="1508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€1.8</a:t>
            </a:r>
            <a:r>
              <a:rPr lang="bg-BG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50" dirty="0"/>
          </a:p>
        </p:txBody>
      </p:sp>
      <p:sp>
        <p:nvSpPr>
          <p:cNvPr id="31" name="Text 24"/>
          <p:cNvSpPr/>
          <p:nvPr/>
        </p:nvSpPr>
        <p:spPr>
          <a:xfrm>
            <a:off x="5897880" y="4208075"/>
            <a:ext cx="1188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AACC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Shareholders:</a:t>
            </a:r>
            <a:endParaRPr lang="en-US" sz="950" dirty="0"/>
          </a:p>
        </p:txBody>
      </p:sp>
      <p:sp>
        <p:nvSpPr>
          <p:cNvPr id="32" name="Text 25"/>
          <p:cNvSpPr/>
          <p:nvPr/>
        </p:nvSpPr>
        <p:spPr>
          <a:xfrm>
            <a:off x="7132320" y="4208075"/>
            <a:ext cx="1508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2  214</a:t>
            </a:r>
            <a:endParaRPr lang="en-US" sz="950" dirty="0"/>
          </a:p>
        </p:txBody>
      </p:sp>
      <p:sp>
        <p:nvSpPr>
          <p:cNvPr id="33" name="Shape 26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2C5F2D"/>
          </a:solidFill>
          <a:ln w="12700">
            <a:solidFill>
              <a:srgbClr val="2C5F2D"/>
            </a:solidFill>
            <a:prstDash val="solid"/>
          </a:ln>
        </p:spPr>
        <p:txBody>
          <a:bodyPr/>
          <a:lstStyle/>
          <a:p>
            <a:endParaRPr lang="bg-BG" dirty="0"/>
          </a:p>
        </p:txBody>
      </p:sp>
      <p:sp>
        <p:nvSpPr>
          <p:cNvPr id="34" name="Text 27"/>
          <p:cNvSpPr/>
          <p:nvPr/>
        </p:nvSpPr>
        <p:spPr>
          <a:xfrm>
            <a:off x="274320" y="4864608"/>
            <a:ext cx="8595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AACC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presentation does not constitute a recommendation or offer to buy/sell shares of Advance Terrafund REIT.</a:t>
            </a:r>
            <a:endParaRPr lang="en-US" sz="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1044</TotalTime>
  <Words>1423</Words>
  <Application>Microsoft Office PowerPoint</Application>
  <PresentationFormat>On-screen Show (16:9)</PresentationFormat>
  <Paragraphs>317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Адванс Терафонд АДСИЦ – Инвеститорска Презентация Април 2026</dc:title>
  <dc:subject>PptxGenJS Presentation</dc:subject>
  <dc:creator>PptxGenJS</dc:creator>
  <cp:lastModifiedBy>Nasko</cp:lastModifiedBy>
  <cp:revision>84</cp:revision>
  <dcterms:created xsi:type="dcterms:W3CDTF">2026-05-12T10:46:53Z</dcterms:created>
  <dcterms:modified xsi:type="dcterms:W3CDTF">2026-08-19T09:36:33Z</dcterms:modified>
</cp:coreProperties>
</file>